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1"/>
  </p:handoutMasterIdLst>
  <p:sldIdLst>
    <p:sldId id="256" r:id="rId2"/>
    <p:sldId id="259" r:id="rId3"/>
    <p:sldId id="305" r:id="rId4"/>
    <p:sldId id="319" r:id="rId5"/>
    <p:sldId id="322" r:id="rId6"/>
    <p:sldId id="276" r:id="rId7"/>
    <p:sldId id="273" r:id="rId8"/>
    <p:sldId id="307" r:id="rId9"/>
    <p:sldId id="308" r:id="rId10"/>
    <p:sldId id="309" r:id="rId11"/>
    <p:sldId id="257" r:id="rId12"/>
    <p:sldId id="311" r:id="rId13"/>
    <p:sldId id="303" r:id="rId14"/>
    <p:sldId id="258" r:id="rId15"/>
    <p:sldId id="260" r:id="rId16"/>
    <p:sldId id="304" r:id="rId17"/>
    <p:sldId id="263" r:id="rId18"/>
    <p:sldId id="268" r:id="rId19"/>
    <p:sldId id="277" r:id="rId20"/>
    <p:sldId id="261" r:id="rId21"/>
    <p:sldId id="264" r:id="rId22"/>
    <p:sldId id="270" r:id="rId23"/>
    <p:sldId id="269" r:id="rId24"/>
    <p:sldId id="310" r:id="rId25"/>
    <p:sldId id="265" r:id="rId26"/>
    <p:sldId id="312" r:id="rId27"/>
    <p:sldId id="313" r:id="rId28"/>
    <p:sldId id="266" r:id="rId29"/>
    <p:sldId id="280" r:id="rId30"/>
    <p:sldId id="281" r:id="rId31"/>
    <p:sldId id="314" r:id="rId32"/>
    <p:sldId id="282" r:id="rId33"/>
    <p:sldId id="283" r:id="rId34"/>
    <p:sldId id="316" r:id="rId35"/>
    <p:sldId id="317" r:id="rId36"/>
    <p:sldId id="315" r:id="rId37"/>
    <p:sldId id="284" r:id="rId38"/>
    <p:sldId id="286" r:id="rId39"/>
    <p:sldId id="287" r:id="rId40"/>
    <p:sldId id="293" r:id="rId41"/>
    <p:sldId id="294" r:id="rId42"/>
    <p:sldId id="295" r:id="rId43"/>
    <p:sldId id="296" r:id="rId44"/>
    <p:sldId id="318" r:id="rId45"/>
    <p:sldId id="297" r:id="rId46"/>
    <p:sldId id="298" r:id="rId47"/>
    <p:sldId id="299" r:id="rId48"/>
    <p:sldId id="323" r:id="rId49"/>
    <p:sldId id="289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28" autoAdjust="0"/>
  </p:normalViewPr>
  <p:slideViewPr>
    <p:cSldViewPr>
      <p:cViewPr>
        <p:scale>
          <a:sx n="73" d="100"/>
          <a:sy n="73" d="100"/>
        </p:scale>
        <p:origin x="-107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B5F7-1B33-4292-9EF0-D407E304649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CBFBD3-5A5F-4B41-BF24-1ED2028AF7D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Middle States</a:t>
          </a:r>
          <a:endParaRPr lang="en-US" dirty="0">
            <a:latin typeface="+mj-lt"/>
          </a:endParaRPr>
        </a:p>
      </dgm:t>
    </dgm:pt>
    <dgm:pt modelId="{72ACB43D-F755-4373-A374-AB58ED2BCD09}" type="parTrans" cxnId="{3A0396A0-1515-4CA6-AB67-EB880CBD54C7}">
      <dgm:prSet/>
      <dgm:spPr/>
      <dgm:t>
        <a:bodyPr/>
        <a:lstStyle/>
        <a:p>
          <a:endParaRPr lang="en-US"/>
        </a:p>
      </dgm:t>
    </dgm:pt>
    <dgm:pt modelId="{E20C6EF8-DF77-4492-BE13-4DA97F424735}" type="sibTrans" cxnId="{3A0396A0-1515-4CA6-AB67-EB880CBD54C7}">
      <dgm:prSet/>
      <dgm:spPr/>
      <dgm:t>
        <a:bodyPr/>
        <a:lstStyle/>
        <a:p>
          <a:endParaRPr lang="en-US" dirty="0"/>
        </a:p>
      </dgm:t>
    </dgm:pt>
    <dgm:pt modelId="{BE2264A3-4E15-4852-B6FA-A509D2E96D3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Campus Appearance</a:t>
          </a:r>
          <a:endParaRPr lang="en-US" dirty="0">
            <a:latin typeface="+mj-lt"/>
          </a:endParaRPr>
        </a:p>
      </dgm:t>
    </dgm:pt>
    <dgm:pt modelId="{39541383-DCC7-48F3-AB10-1D93F06F2C77}" type="parTrans" cxnId="{601A0589-4E3E-4E32-AE47-78BB449CF05B}">
      <dgm:prSet/>
      <dgm:spPr/>
      <dgm:t>
        <a:bodyPr/>
        <a:lstStyle/>
        <a:p>
          <a:endParaRPr lang="en-US"/>
        </a:p>
      </dgm:t>
    </dgm:pt>
    <dgm:pt modelId="{761F92F3-4A5B-4C99-AC38-818C90111EF1}" type="sibTrans" cxnId="{601A0589-4E3E-4E32-AE47-78BB449CF05B}">
      <dgm:prSet/>
      <dgm:spPr/>
      <dgm:t>
        <a:bodyPr/>
        <a:lstStyle/>
        <a:p>
          <a:endParaRPr lang="en-US"/>
        </a:p>
      </dgm:t>
    </dgm:pt>
    <dgm:pt modelId="{FC02313F-5EF8-4695-8EFA-AB4D3E85566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Enrollment</a:t>
          </a:r>
          <a:endParaRPr lang="en-US" dirty="0">
            <a:latin typeface="+mj-lt"/>
          </a:endParaRPr>
        </a:p>
      </dgm:t>
    </dgm:pt>
    <dgm:pt modelId="{7D037C74-B07E-4E19-96E9-A91145EFD83F}" type="parTrans" cxnId="{EE61BCCF-2601-4A90-A1F1-30C715CD31BE}">
      <dgm:prSet/>
      <dgm:spPr/>
      <dgm:t>
        <a:bodyPr/>
        <a:lstStyle/>
        <a:p>
          <a:endParaRPr lang="en-US"/>
        </a:p>
      </dgm:t>
    </dgm:pt>
    <dgm:pt modelId="{B71D416F-BDA2-4C5B-BB28-A5B3C8C076EA}" type="sibTrans" cxnId="{EE61BCCF-2601-4A90-A1F1-30C715CD31BE}">
      <dgm:prSet/>
      <dgm:spPr/>
      <dgm:t>
        <a:bodyPr/>
        <a:lstStyle/>
        <a:p>
          <a:endParaRPr lang="en-US"/>
        </a:p>
      </dgm:t>
    </dgm:pt>
    <dgm:pt modelId="{62998141-BFC5-495A-B05D-B414213C7052}" type="pres">
      <dgm:prSet presAssocID="{346AB5F7-1B33-4292-9EF0-D407E30464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872670F-1792-4759-BFD7-29A3C0CA101E}" type="pres">
      <dgm:prSet presAssocID="{346AB5F7-1B33-4292-9EF0-D407E3046497}" presName="Name1" presStyleCnt="0"/>
      <dgm:spPr/>
      <dgm:t>
        <a:bodyPr/>
        <a:lstStyle/>
        <a:p>
          <a:endParaRPr lang="en-US"/>
        </a:p>
      </dgm:t>
    </dgm:pt>
    <dgm:pt modelId="{2F60941A-334F-44CB-A036-4373DF37979E}" type="pres">
      <dgm:prSet presAssocID="{346AB5F7-1B33-4292-9EF0-D407E3046497}" presName="cycle" presStyleCnt="0"/>
      <dgm:spPr/>
      <dgm:t>
        <a:bodyPr/>
        <a:lstStyle/>
        <a:p>
          <a:endParaRPr lang="en-US"/>
        </a:p>
      </dgm:t>
    </dgm:pt>
    <dgm:pt modelId="{9C565BBE-2393-4068-AB34-2BCF2BA73DCE}" type="pres">
      <dgm:prSet presAssocID="{346AB5F7-1B33-4292-9EF0-D407E3046497}" presName="srcNode" presStyleLbl="node1" presStyleIdx="0" presStyleCnt="3"/>
      <dgm:spPr/>
      <dgm:t>
        <a:bodyPr/>
        <a:lstStyle/>
        <a:p>
          <a:endParaRPr lang="en-US"/>
        </a:p>
      </dgm:t>
    </dgm:pt>
    <dgm:pt modelId="{082E572E-B33E-49C2-B378-ED7BCA6350AB}" type="pres">
      <dgm:prSet presAssocID="{346AB5F7-1B33-4292-9EF0-D407E3046497}" presName="conn" presStyleLbl="parChTrans1D2" presStyleIdx="0" presStyleCnt="1"/>
      <dgm:spPr/>
      <dgm:t>
        <a:bodyPr/>
        <a:lstStyle/>
        <a:p>
          <a:endParaRPr lang="en-US"/>
        </a:p>
      </dgm:t>
    </dgm:pt>
    <dgm:pt modelId="{91EF3B63-3951-4EFA-ACDC-683FC7B1848D}" type="pres">
      <dgm:prSet presAssocID="{346AB5F7-1B33-4292-9EF0-D407E3046497}" presName="extraNode" presStyleLbl="node1" presStyleIdx="0" presStyleCnt="3"/>
      <dgm:spPr/>
      <dgm:t>
        <a:bodyPr/>
        <a:lstStyle/>
        <a:p>
          <a:endParaRPr lang="en-US"/>
        </a:p>
      </dgm:t>
    </dgm:pt>
    <dgm:pt modelId="{5461D401-9FD4-4240-9B03-C89B3151E8F0}" type="pres">
      <dgm:prSet presAssocID="{346AB5F7-1B33-4292-9EF0-D407E3046497}" presName="dstNode" presStyleLbl="node1" presStyleIdx="0" presStyleCnt="3"/>
      <dgm:spPr/>
      <dgm:t>
        <a:bodyPr/>
        <a:lstStyle/>
        <a:p>
          <a:endParaRPr lang="en-US"/>
        </a:p>
      </dgm:t>
    </dgm:pt>
    <dgm:pt modelId="{1051CB5A-3926-4CB6-AD2D-CAC25D9DFF25}" type="pres">
      <dgm:prSet presAssocID="{1ECBFBD3-5A5F-4B41-BF24-1ED2028AF7D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3AB3B-E9A5-44DC-B9CD-74D82FD2AA63}" type="pres">
      <dgm:prSet presAssocID="{1ECBFBD3-5A5F-4B41-BF24-1ED2028AF7D4}" presName="accent_1" presStyleCnt="0"/>
      <dgm:spPr/>
      <dgm:t>
        <a:bodyPr/>
        <a:lstStyle/>
        <a:p>
          <a:endParaRPr lang="en-US"/>
        </a:p>
      </dgm:t>
    </dgm:pt>
    <dgm:pt modelId="{57F2A1CE-198C-4CBB-BF48-274D920C92B9}" type="pres">
      <dgm:prSet presAssocID="{1ECBFBD3-5A5F-4B41-BF24-1ED2028AF7D4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FF734E42-204C-44D2-995D-B183B4FA11DC}" type="pres">
      <dgm:prSet presAssocID="{BE2264A3-4E15-4852-B6FA-A509D2E96D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56453-F048-4D93-B6C6-730BB5C07782}" type="pres">
      <dgm:prSet presAssocID="{BE2264A3-4E15-4852-B6FA-A509D2E96D35}" presName="accent_2" presStyleCnt="0"/>
      <dgm:spPr/>
      <dgm:t>
        <a:bodyPr/>
        <a:lstStyle/>
        <a:p>
          <a:endParaRPr lang="en-US"/>
        </a:p>
      </dgm:t>
    </dgm:pt>
    <dgm:pt modelId="{BE4FE322-5A59-4685-B14E-E212CA6CA399}" type="pres">
      <dgm:prSet presAssocID="{BE2264A3-4E15-4852-B6FA-A509D2E96D35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CEF505CA-9A1B-4273-9D6A-6757FCC09807}" type="pres">
      <dgm:prSet presAssocID="{FC02313F-5EF8-4695-8EFA-AB4D3E8556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E5BD5-FC13-48DF-8400-FC75B7337466}" type="pres">
      <dgm:prSet presAssocID="{FC02313F-5EF8-4695-8EFA-AB4D3E85566A}" presName="accent_3" presStyleCnt="0"/>
      <dgm:spPr/>
      <dgm:t>
        <a:bodyPr/>
        <a:lstStyle/>
        <a:p>
          <a:endParaRPr lang="en-US"/>
        </a:p>
      </dgm:t>
    </dgm:pt>
    <dgm:pt modelId="{B4E2781B-32DB-46AA-8E52-0E981E736291}" type="pres">
      <dgm:prSet presAssocID="{FC02313F-5EF8-4695-8EFA-AB4D3E85566A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771F630A-CAAB-4158-9C0B-BA167664FB9C}" type="presOf" srcId="{FC02313F-5EF8-4695-8EFA-AB4D3E85566A}" destId="{CEF505CA-9A1B-4273-9D6A-6757FCC09807}" srcOrd="0" destOrd="0" presId="urn:microsoft.com/office/officeart/2008/layout/VerticalCurvedList"/>
    <dgm:cxn modelId="{18485443-854D-4E40-9B8D-220164BEE8FF}" type="presOf" srcId="{1ECBFBD3-5A5F-4B41-BF24-1ED2028AF7D4}" destId="{1051CB5A-3926-4CB6-AD2D-CAC25D9DFF25}" srcOrd="0" destOrd="0" presId="urn:microsoft.com/office/officeart/2008/layout/VerticalCurvedList"/>
    <dgm:cxn modelId="{601A0589-4E3E-4E32-AE47-78BB449CF05B}" srcId="{346AB5F7-1B33-4292-9EF0-D407E3046497}" destId="{BE2264A3-4E15-4852-B6FA-A509D2E96D35}" srcOrd="1" destOrd="0" parTransId="{39541383-DCC7-48F3-AB10-1D93F06F2C77}" sibTransId="{761F92F3-4A5B-4C99-AC38-818C90111EF1}"/>
    <dgm:cxn modelId="{94143478-F096-471D-A639-12DF884CB2EB}" type="presOf" srcId="{BE2264A3-4E15-4852-B6FA-A509D2E96D35}" destId="{FF734E42-204C-44D2-995D-B183B4FA11DC}" srcOrd="0" destOrd="0" presId="urn:microsoft.com/office/officeart/2008/layout/VerticalCurvedList"/>
    <dgm:cxn modelId="{C0154784-EC7E-43BF-B00D-BD2875E85243}" type="presOf" srcId="{346AB5F7-1B33-4292-9EF0-D407E3046497}" destId="{62998141-BFC5-495A-B05D-B414213C7052}" srcOrd="0" destOrd="0" presId="urn:microsoft.com/office/officeart/2008/layout/VerticalCurvedList"/>
    <dgm:cxn modelId="{3A0396A0-1515-4CA6-AB67-EB880CBD54C7}" srcId="{346AB5F7-1B33-4292-9EF0-D407E3046497}" destId="{1ECBFBD3-5A5F-4B41-BF24-1ED2028AF7D4}" srcOrd="0" destOrd="0" parTransId="{72ACB43D-F755-4373-A374-AB58ED2BCD09}" sibTransId="{E20C6EF8-DF77-4492-BE13-4DA97F424735}"/>
    <dgm:cxn modelId="{EE61BCCF-2601-4A90-A1F1-30C715CD31BE}" srcId="{346AB5F7-1B33-4292-9EF0-D407E3046497}" destId="{FC02313F-5EF8-4695-8EFA-AB4D3E85566A}" srcOrd="2" destOrd="0" parTransId="{7D037C74-B07E-4E19-96E9-A91145EFD83F}" sibTransId="{B71D416F-BDA2-4C5B-BB28-A5B3C8C076EA}"/>
    <dgm:cxn modelId="{975F65BF-A330-4D31-BD10-A429218E9738}" type="presOf" srcId="{E20C6EF8-DF77-4492-BE13-4DA97F424735}" destId="{082E572E-B33E-49C2-B378-ED7BCA6350AB}" srcOrd="0" destOrd="0" presId="urn:microsoft.com/office/officeart/2008/layout/VerticalCurvedList"/>
    <dgm:cxn modelId="{1B1DDF73-1684-49EB-B700-63AB70880A9B}" type="presParOf" srcId="{62998141-BFC5-495A-B05D-B414213C7052}" destId="{7872670F-1792-4759-BFD7-29A3C0CA101E}" srcOrd="0" destOrd="0" presId="urn:microsoft.com/office/officeart/2008/layout/VerticalCurvedList"/>
    <dgm:cxn modelId="{0F48C32C-1192-4CD1-844A-93265B033DA9}" type="presParOf" srcId="{7872670F-1792-4759-BFD7-29A3C0CA101E}" destId="{2F60941A-334F-44CB-A036-4373DF37979E}" srcOrd="0" destOrd="0" presId="urn:microsoft.com/office/officeart/2008/layout/VerticalCurvedList"/>
    <dgm:cxn modelId="{49F99A7D-9CAC-4995-A404-556D8274D777}" type="presParOf" srcId="{2F60941A-334F-44CB-A036-4373DF37979E}" destId="{9C565BBE-2393-4068-AB34-2BCF2BA73DCE}" srcOrd="0" destOrd="0" presId="urn:microsoft.com/office/officeart/2008/layout/VerticalCurvedList"/>
    <dgm:cxn modelId="{4C63E893-57CF-4C2F-BDE1-DBC4EC2A8AC2}" type="presParOf" srcId="{2F60941A-334F-44CB-A036-4373DF37979E}" destId="{082E572E-B33E-49C2-B378-ED7BCA6350AB}" srcOrd="1" destOrd="0" presId="urn:microsoft.com/office/officeart/2008/layout/VerticalCurvedList"/>
    <dgm:cxn modelId="{760F45C8-EE17-45D5-8E16-0D3E7C3E1DEE}" type="presParOf" srcId="{2F60941A-334F-44CB-A036-4373DF37979E}" destId="{91EF3B63-3951-4EFA-ACDC-683FC7B1848D}" srcOrd="2" destOrd="0" presId="urn:microsoft.com/office/officeart/2008/layout/VerticalCurvedList"/>
    <dgm:cxn modelId="{B6C786E6-56C1-49A2-A93D-92B958F6ECF1}" type="presParOf" srcId="{2F60941A-334F-44CB-A036-4373DF37979E}" destId="{5461D401-9FD4-4240-9B03-C89B3151E8F0}" srcOrd="3" destOrd="0" presId="urn:microsoft.com/office/officeart/2008/layout/VerticalCurvedList"/>
    <dgm:cxn modelId="{D9AAD337-AD29-443D-A778-3028387B7BCE}" type="presParOf" srcId="{7872670F-1792-4759-BFD7-29A3C0CA101E}" destId="{1051CB5A-3926-4CB6-AD2D-CAC25D9DFF25}" srcOrd="1" destOrd="0" presId="urn:microsoft.com/office/officeart/2008/layout/VerticalCurvedList"/>
    <dgm:cxn modelId="{C0443BA1-85BC-4C0C-863E-7326E8F1DD6C}" type="presParOf" srcId="{7872670F-1792-4759-BFD7-29A3C0CA101E}" destId="{36B3AB3B-E9A5-44DC-B9CD-74D82FD2AA63}" srcOrd="2" destOrd="0" presId="urn:microsoft.com/office/officeart/2008/layout/VerticalCurvedList"/>
    <dgm:cxn modelId="{9648E6CD-512E-4FB8-BAC5-1D6D6C2A0D4A}" type="presParOf" srcId="{36B3AB3B-E9A5-44DC-B9CD-74D82FD2AA63}" destId="{57F2A1CE-198C-4CBB-BF48-274D920C92B9}" srcOrd="0" destOrd="0" presId="urn:microsoft.com/office/officeart/2008/layout/VerticalCurvedList"/>
    <dgm:cxn modelId="{C60C22E0-9DEF-4964-8E81-35F07C19F719}" type="presParOf" srcId="{7872670F-1792-4759-BFD7-29A3C0CA101E}" destId="{FF734E42-204C-44D2-995D-B183B4FA11DC}" srcOrd="3" destOrd="0" presId="urn:microsoft.com/office/officeart/2008/layout/VerticalCurvedList"/>
    <dgm:cxn modelId="{24FF54ED-3C39-4000-97F4-25479BE28BBC}" type="presParOf" srcId="{7872670F-1792-4759-BFD7-29A3C0CA101E}" destId="{C0E56453-F048-4D93-B6C6-730BB5C07782}" srcOrd="4" destOrd="0" presId="urn:microsoft.com/office/officeart/2008/layout/VerticalCurvedList"/>
    <dgm:cxn modelId="{04C68D59-F58F-4617-9613-A75E59FFBF91}" type="presParOf" srcId="{C0E56453-F048-4D93-B6C6-730BB5C07782}" destId="{BE4FE322-5A59-4685-B14E-E212CA6CA399}" srcOrd="0" destOrd="0" presId="urn:microsoft.com/office/officeart/2008/layout/VerticalCurvedList"/>
    <dgm:cxn modelId="{01483FF5-41ED-42FB-8B35-0C2B3C1332F0}" type="presParOf" srcId="{7872670F-1792-4759-BFD7-29A3C0CA101E}" destId="{CEF505CA-9A1B-4273-9D6A-6757FCC09807}" srcOrd="5" destOrd="0" presId="urn:microsoft.com/office/officeart/2008/layout/VerticalCurvedList"/>
    <dgm:cxn modelId="{DD4C6966-5691-4A58-ABDD-E94B44F0A26C}" type="presParOf" srcId="{7872670F-1792-4759-BFD7-29A3C0CA101E}" destId="{B2EE5BD5-FC13-48DF-8400-FC75B7337466}" srcOrd="6" destOrd="0" presId="urn:microsoft.com/office/officeart/2008/layout/VerticalCurvedList"/>
    <dgm:cxn modelId="{AD2BA497-4E44-4A1F-81FD-4BBBF325A8DC}" type="presParOf" srcId="{B2EE5BD5-FC13-48DF-8400-FC75B7337466}" destId="{B4E2781B-32DB-46AA-8E52-0E981E7362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AB5F7-1B33-4292-9EF0-D407E304649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CBFBD3-5A5F-4B41-BF24-1ED2028AF7D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Student Success – Retention &amp; Graduation</a:t>
          </a:r>
          <a:endParaRPr lang="en-US" dirty="0">
            <a:latin typeface="+mj-lt"/>
          </a:endParaRPr>
        </a:p>
      </dgm:t>
    </dgm:pt>
    <dgm:pt modelId="{72ACB43D-F755-4373-A374-AB58ED2BCD09}" type="parTrans" cxnId="{3A0396A0-1515-4CA6-AB67-EB880CBD54C7}">
      <dgm:prSet/>
      <dgm:spPr/>
      <dgm:t>
        <a:bodyPr/>
        <a:lstStyle/>
        <a:p>
          <a:endParaRPr lang="en-US"/>
        </a:p>
      </dgm:t>
    </dgm:pt>
    <dgm:pt modelId="{E20C6EF8-DF77-4492-BE13-4DA97F424735}" type="sibTrans" cxnId="{3A0396A0-1515-4CA6-AB67-EB880CBD54C7}">
      <dgm:prSet/>
      <dgm:spPr/>
      <dgm:t>
        <a:bodyPr/>
        <a:lstStyle/>
        <a:p>
          <a:endParaRPr lang="en-US" dirty="0"/>
        </a:p>
      </dgm:t>
    </dgm:pt>
    <dgm:pt modelId="{BE2264A3-4E15-4852-B6FA-A509D2E96D3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Implement Academic Prioritization Plan</a:t>
          </a:r>
        </a:p>
      </dgm:t>
    </dgm:pt>
    <dgm:pt modelId="{39541383-DCC7-48F3-AB10-1D93F06F2C77}" type="parTrans" cxnId="{601A0589-4E3E-4E32-AE47-78BB449CF05B}">
      <dgm:prSet/>
      <dgm:spPr/>
      <dgm:t>
        <a:bodyPr/>
        <a:lstStyle/>
        <a:p>
          <a:endParaRPr lang="en-US"/>
        </a:p>
      </dgm:t>
    </dgm:pt>
    <dgm:pt modelId="{761F92F3-4A5B-4C99-AC38-818C90111EF1}" type="sibTrans" cxnId="{601A0589-4E3E-4E32-AE47-78BB449CF05B}">
      <dgm:prSet/>
      <dgm:spPr/>
      <dgm:t>
        <a:bodyPr/>
        <a:lstStyle/>
        <a:p>
          <a:endParaRPr lang="en-US"/>
        </a:p>
      </dgm:t>
    </dgm:pt>
    <dgm:pt modelId="{FC02313F-5EF8-4695-8EFA-AB4D3E85566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Initiate Administrative Prioritization</a:t>
          </a:r>
          <a:endParaRPr lang="en-US" dirty="0">
            <a:latin typeface="+mj-lt"/>
          </a:endParaRPr>
        </a:p>
      </dgm:t>
    </dgm:pt>
    <dgm:pt modelId="{7D037C74-B07E-4E19-96E9-A91145EFD83F}" type="parTrans" cxnId="{EE61BCCF-2601-4A90-A1F1-30C715CD31BE}">
      <dgm:prSet/>
      <dgm:spPr/>
      <dgm:t>
        <a:bodyPr/>
        <a:lstStyle/>
        <a:p>
          <a:endParaRPr lang="en-US"/>
        </a:p>
      </dgm:t>
    </dgm:pt>
    <dgm:pt modelId="{B71D416F-BDA2-4C5B-BB28-A5B3C8C076EA}" type="sibTrans" cxnId="{EE61BCCF-2601-4A90-A1F1-30C715CD31BE}">
      <dgm:prSet/>
      <dgm:spPr/>
      <dgm:t>
        <a:bodyPr/>
        <a:lstStyle/>
        <a:p>
          <a:endParaRPr lang="en-US"/>
        </a:p>
      </dgm:t>
    </dgm:pt>
    <dgm:pt modelId="{62998141-BFC5-495A-B05D-B414213C7052}" type="pres">
      <dgm:prSet presAssocID="{346AB5F7-1B33-4292-9EF0-D407E30464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872670F-1792-4759-BFD7-29A3C0CA101E}" type="pres">
      <dgm:prSet presAssocID="{346AB5F7-1B33-4292-9EF0-D407E3046497}" presName="Name1" presStyleCnt="0"/>
      <dgm:spPr/>
      <dgm:t>
        <a:bodyPr/>
        <a:lstStyle/>
        <a:p>
          <a:endParaRPr lang="en-US"/>
        </a:p>
      </dgm:t>
    </dgm:pt>
    <dgm:pt modelId="{2F60941A-334F-44CB-A036-4373DF37979E}" type="pres">
      <dgm:prSet presAssocID="{346AB5F7-1B33-4292-9EF0-D407E3046497}" presName="cycle" presStyleCnt="0"/>
      <dgm:spPr/>
      <dgm:t>
        <a:bodyPr/>
        <a:lstStyle/>
        <a:p>
          <a:endParaRPr lang="en-US"/>
        </a:p>
      </dgm:t>
    </dgm:pt>
    <dgm:pt modelId="{9C565BBE-2393-4068-AB34-2BCF2BA73DCE}" type="pres">
      <dgm:prSet presAssocID="{346AB5F7-1B33-4292-9EF0-D407E3046497}" presName="srcNode" presStyleLbl="node1" presStyleIdx="0" presStyleCnt="3"/>
      <dgm:spPr/>
      <dgm:t>
        <a:bodyPr/>
        <a:lstStyle/>
        <a:p>
          <a:endParaRPr lang="en-US"/>
        </a:p>
      </dgm:t>
    </dgm:pt>
    <dgm:pt modelId="{082E572E-B33E-49C2-B378-ED7BCA6350AB}" type="pres">
      <dgm:prSet presAssocID="{346AB5F7-1B33-4292-9EF0-D407E3046497}" presName="conn" presStyleLbl="parChTrans1D2" presStyleIdx="0" presStyleCnt="1"/>
      <dgm:spPr/>
      <dgm:t>
        <a:bodyPr/>
        <a:lstStyle/>
        <a:p>
          <a:endParaRPr lang="en-US"/>
        </a:p>
      </dgm:t>
    </dgm:pt>
    <dgm:pt modelId="{91EF3B63-3951-4EFA-ACDC-683FC7B1848D}" type="pres">
      <dgm:prSet presAssocID="{346AB5F7-1B33-4292-9EF0-D407E3046497}" presName="extraNode" presStyleLbl="node1" presStyleIdx="0" presStyleCnt="3"/>
      <dgm:spPr/>
      <dgm:t>
        <a:bodyPr/>
        <a:lstStyle/>
        <a:p>
          <a:endParaRPr lang="en-US"/>
        </a:p>
      </dgm:t>
    </dgm:pt>
    <dgm:pt modelId="{5461D401-9FD4-4240-9B03-C89B3151E8F0}" type="pres">
      <dgm:prSet presAssocID="{346AB5F7-1B33-4292-9EF0-D407E3046497}" presName="dstNode" presStyleLbl="node1" presStyleIdx="0" presStyleCnt="3"/>
      <dgm:spPr/>
      <dgm:t>
        <a:bodyPr/>
        <a:lstStyle/>
        <a:p>
          <a:endParaRPr lang="en-US"/>
        </a:p>
      </dgm:t>
    </dgm:pt>
    <dgm:pt modelId="{1051CB5A-3926-4CB6-AD2D-CAC25D9DFF25}" type="pres">
      <dgm:prSet presAssocID="{1ECBFBD3-5A5F-4B41-BF24-1ED2028AF7D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3AB3B-E9A5-44DC-B9CD-74D82FD2AA63}" type="pres">
      <dgm:prSet presAssocID="{1ECBFBD3-5A5F-4B41-BF24-1ED2028AF7D4}" presName="accent_1" presStyleCnt="0"/>
      <dgm:spPr/>
      <dgm:t>
        <a:bodyPr/>
        <a:lstStyle/>
        <a:p>
          <a:endParaRPr lang="en-US"/>
        </a:p>
      </dgm:t>
    </dgm:pt>
    <dgm:pt modelId="{57F2A1CE-198C-4CBB-BF48-274D920C92B9}" type="pres">
      <dgm:prSet presAssocID="{1ECBFBD3-5A5F-4B41-BF24-1ED2028AF7D4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FF734E42-204C-44D2-995D-B183B4FA11DC}" type="pres">
      <dgm:prSet presAssocID="{BE2264A3-4E15-4852-B6FA-A509D2E96D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56453-F048-4D93-B6C6-730BB5C07782}" type="pres">
      <dgm:prSet presAssocID="{BE2264A3-4E15-4852-B6FA-A509D2E96D35}" presName="accent_2" presStyleCnt="0"/>
      <dgm:spPr/>
      <dgm:t>
        <a:bodyPr/>
        <a:lstStyle/>
        <a:p>
          <a:endParaRPr lang="en-US"/>
        </a:p>
      </dgm:t>
    </dgm:pt>
    <dgm:pt modelId="{BE4FE322-5A59-4685-B14E-E212CA6CA399}" type="pres">
      <dgm:prSet presAssocID="{BE2264A3-4E15-4852-B6FA-A509D2E96D35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CEF505CA-9A1B-4273-9D6A-6757FCC09807}" type="pres">
      <dgm:prSet presAssocID="{FC02313F-5EF8-4695-8EFA-AB4D3E8556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E5BD5-FC13-48DF-8400-FC75B7337466}" type="pres">
      <dgm:prSet presAssocID="{FC02313F-5EF8-4695-8EFA-AB4D3E85566A}" presName="accent_3" presStyleCnt="0"/>
      <dgm:spPr/>
      <dgm:t>
        <a:bodyPr/>
        <a:lstStyle/>
        <a:p>
          <a:endParaRPr lang="en-US"/>
        </a:p>
      </dgm:t>
    </dgm:pt>
    <dgm:pt modelId="{B4E2781B-32DB-46AA-8E52-0E981E736291}" type="pres">
      <dgm:prSet presAssocID="{FC02313F-5EF8-4695-8EFA-AB4D3E85566A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20348459-B2BF-4A42-A9C4-257ED47124D2}" type="presOf" srcId="{BE2264A3-4E15-4852-B6FA-A509D2E96D35}" destId="{FF734E42-204C-44D2-995D-B183B4FA11DC}" srcOrd="0" destOrd="0" presId="urn:microsoft.com/office/officeart/2008/layout/VerticalCurvedList"/>
    <dgm:cxn modelId="{1D1A94E3-753A-4133-AA97-F8E623EA9677}" type="presOf" srcId="{E20C6EF8-DF77-4492-BE13-4DA97F424735}" destId="{082E572E-B33E-49C2-B378-ED7BCA6350AB}" srcOrd="0" destOrd="0" presId="urn:microsoft.com/office/officeart/2008/layout/VerticalCurvedList"/>
    <dgm:cxn modelId="{DF7A1C34-DF5C-4F1B-ABFA-7F4F4706F50D}" type="presOf" srcId="{FC02313F-5EF8-4695-8EFA-AB4D3E85566A}" destId="{CEF505CA-9A1B-4273-9D6A-6757FCC09807}" srcOrd="0" destOrd="0" presId="urn:microsoft.com/office/officeart/2008/layout/VerticalCurvedList"/>
    <dgm:cxn modelId="{601A0589-4E3E-4E32-AE47-78BB449CF05B}" srcId="{346AB5F7-1B33-4292-9EF0-D407E3046497}" destId="{BE2264A3-4E15-4852-B6FA-A509D2E96D35}" srcOrd="1" destOrd="0" parTransId="{39541383-DCC7-48F3-AB10-1D93F06F2C77}" sibTransId="{761F92F3-4A5B-4C99-AC38-818C90111EF1}"/>
    <dgm:cxn modelId="{3A0396A0-1515-4CA6-AB67-EB880CBD54C7}" srcId="{346AB5F7-1B33-4292-9EF0-D407E3046497}" destId="{1ECBFBD3-5A5F-4B41-BF24-1ED2028AF7D4}" srcOrd="0" destOrd="0" parTransId="{72ACB43D-F755-4373-A374-AB58ED2BCD09}" sibTransId="{E20C6EF8-DF77-4492-BE13-4DA97F424735}"/>
    <dgm:cxn modelId="{EE61BCCF-2601-4A90-A1F1-30C715CD31BE}" srcId="{346AB5F7-1B33-4292-9EF0-D407E3046497}" destId="{FC02313F-5EF8-4695-8EFA-AB4D3E85566A}" srcOrd="2" destOrd="0" parTransId="{7D037C74-B07E-4E19-96E9-A91145EFD83F}" sibTransId="{B71D416F-BDA2-4C5B-BB28-A5B3C8C076EA}"/>
    <dgm:cxn modelId="{EA293B67-ED1C-4236-84A1-742D6DE8827D}" type="presOf" srcId="{346AB5F7-1B33-4292-9EF0-D407E3046497}" destId="{62998141-BFC5-495A-B05D-B414213C7052}" srcOrd="0" destOrd="0" presId="urn:microsoft.com/office/officeart/2008/layout/VerticalCurvedList"/>
    <dgm:cxn modelId="{25120278-2961-4E00-883F-09C8B9E71CB5}" type="presOf" srcId="{1ECBFBD3-5A5F-4B41-BF24-1ED2028AF7D4}" destId="{1051CB5A-3926-4CB6-AD2D-CAC25D9DFF25}" srcOrd="0" destOrd="0" presId="urn:microsoft.com/office/officeart/2008/layout/VerticalCurvedList"/>
    <dgm:cxn modelId="{D64C0345-2AA4-4C74-88A7-D4A85D0251E6}" type="presParOf" srcId="{62998141-BFC5-495A-B05D-B414213C7052}" destId="{7872670F-1792-4759-BFD7-29A3C0CA101E}" srcOrd="0" destOrd="0" presId="urn:microsoft.com/office/officeart/2008/layout/VerticalCurvedList"/>
    <dgm:cxn modelId="{1DF4BF35-F0D1-4DAF-9B43-0399271FBD98}" type="presParOf" srcId="{7872670F-1792-4759-BFD7-29A3C0CA101E}" destId="{2F60941A-334F-44CB-A036-4373DF37979E}" srcOrd="0" destOrd="0" presId="urn:microsoft.com/office/officeart/2008/layout/VerticalCurvedList"/>
    <dgm:cxn modelId="{F63B7510-11AF-4750-BB4B-83D112E71880}" type="presParOf" srcId="{2F60941A-334F-44CB-A036-4373DF37979E}" destId="{9C565BBE-2393-4068-AB34-2BCF2BA73DCE}" srcOrd="0" destOrd="0" presId="urn:microsoft.com/office/officeart/2008/layout/VerticalCurvedList"/>
    <dgm:cxn modelId="{FAE2EEDB-2F64-44FD-8356-A5B97EB28190}" type="presParOf" srcId="{2F60941A-334F-44CB-A036-4373DF37979E}" destId="{082E572E-B33E-49C2-B378-ED7BCA6350AB}" srcOrd="1" destOrd="0" presId="urn:microsoft.com/office/officeart/2008/layout/VerticalCurvedList"/>
    <dgm:cxn modelId="{9E216BCB-59E5-4A4A-94EA-6072AE07AEF1}" type="presParOf" srcId="{2F60941A-334F-44CB-A036-4373DF37979E}" destId="{91EF3B63-3951-4EFA-ACDC-683FC7B1848D}" srcOrd="2" destOrd="0" presId="urn:microsoft.com/office/officeart/2008/layout/VerticalCurvedList"/>
    <dgm:cxn modelId="{EF1C5E2F-E59C-4D1E-A143-3D83080AC602}" type="presParOf" srcId="{2F60941A-334F-44CB-A036-4373DF37979E}" destId="{5461D401-9FD4-4240-9B03-C89B3151E8F0}" srcOrd="3" destOrd="0" presId="urn:microsoft.com/office/officeart/2008/layout/VerticalCurvedList"/>
    <dgm:cxn modelId="{3FF7EB08-48D0-4E72-968D-444E2AB942A5}" type="presParOf" srcId="{7872670F-1792-4759-BFD7-29A3C0CA101E}" destId="{1051CB5A-3926-4CB6-AD2D-CAC25D9DFF25}" srcOrd="1" destOrd="0" presId="urn:microsoft.com/office/officeart/2008/layout/VerticalCurvedList"/>
    <dgm:cxn modelId="{422E7F3D-AB88-4749-ADC6-DDADA8D16D6B}" type="presParOf" srcId="{7872670F-1792-4759-BFD7-29A3C0CA101E}" destId="{36B3AB3B-E9A5-44DC-B9CD-74D82FD2AA63}" srcOrd="2" destOrd="0" presId="urn:microsoft.com/office/officeart/2008/layout/VerticalCurvedList"/>
    <dgm:cxn modelId="{1BB2B20F-5ACA-46E7-877D-266C6C45792C}" type="presParOf" srcId="{36B3AB3B-E9A5-44DC-B9CD-74D82FD2AA63}" destId="{57F2A1CE-198C-4CBB-BF48-274D920C92B9}" srcOrd="0" destOrd="0" presId="urn:microsoft.com/office/officeart/2008/layout/VerticalCurvedList"/>
    <dgm:cxn modelId="{AB2076FE-66E4-4B6A-AA92-016FF36CB755}" type="presParOf" srcId="{7872670F-1792-4759-BFD7-29A3C0CA101E}" destId="{FF734E42-204C-44D2-995D-B183B4FA11DC}" srcOrd="3" destOrd="0" presId="urn:microsoft.com/office/officeart/2008/layout/VerticalCurvedList"/>
    <dgm:cxn modelId="{95C7D5AB-D046-4128-AB3A-B2C537B84419}" type="presParOf" srcId="{7872670F-1792-4759-BFD7-29A3C0CA101E}" destId="{C0E56453-F048-4D93-B6C6-730BB5C07782}" srcOrd="4" destOrd="0" presId="urn:microsoft.com/office/officeart/2008/layout/VerticalCurvedList"/>
    <dgm:cxn modelId="{1EA40CB2-AAB4-4EC8-9F05-B5EA691D048C}" type="presParOf" srcId="{C0E56453-F048-4D93-B6C6-730BB5C07782}" destId="{BE4FE322-5A59-4685-B14E-E212CA6CA399}" srcOrd="0" destOrd="0" presId="urn:microsoft.com/office/officeart/2008/layout/VerticalCurvedList"/>
    <dgm:cxn modelId="{D3251252-48C9-431D-A009-419BAE3ABE74}" type="presParOf" srcId="{7872670F-1792-4759-BFD7-29A3C0CA101E}" destId="{CEF505CA-9A1B-4273-9D6A-6757FCC09807}" srcOrd="5" destOrd="0" presId="urn:microsoft.com/office/officeart/2008/layout/VerticalCurvedList"/>
    <dgm:cxn modelId="{C6EF4526-DF23-4D8B-BA8E-ACBC332D5D04}" type="presParOf" srcId="{7872670F-1792-4759-BFD7-29A3C0CA101E}" destId="{B2EE5BD5-FC13-48DF-8400-FC75B7337466}" srcOrd="6" destOrd="0" presId="urn:microsoft.com/office/officeart/2008/layout/VerticalCurvedList"/>
    <dgm:cxn modelId="{2EBFE3B0-8716-403C-B77B-0C3A528E7032}" type="presParOf" srcId="{B2EE5BD5-FC13-48DF-8400-FC75B7337466}" destId="{B4E2781B-32DB-46AA-8E52-0E981E7362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E572E-B33E-49C2-B378-ED7BCA6350AB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1CB5A-3926-4CB6-AD2D-CAC25D9DFF25}">
      <dsp:nvSpPr>
        <dsp:cNvPr id="0" name=""/>
        <dsp:cNvSpPr/>
      </dsp:nvSpPr>
      <dsp:spPr>
        <a:xfrm>
          <a:off x="561504" y="403860"/>
          <a:ext cx="7537109" cy="807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+mj-lt"/>
            </a:rPr>
            <a:t>Middle States</a:t>
          </a:r>
          <a:endParaRPr lang="en-US" sz="4400" kern="1200" dirty="0">
            <a:latin typeface="+mj-lt"/>
          </a:endParaRPr>
        </a:p>
      </dsp:txBody>
      <dsp:txXfrm>
        <a:off x="561504" y="403860"/>
        <a:ext cx="7537109" cy="807720"/>
      </dsp:txXfrm>
    </dsp:sp>
    <dsp:sp modelId="{57F2A1CE-198C-4CBB-BF48-274D920C92B9}">
      <dsp:nvSpPr>
        <dsp:cNvPr id="0" name=""/>
        <dsp:cNvSpPr/>
      </dsp:nvSpPr>
      <dsp:spPr>
        <a:xfrm>
          <a:off x="56679" y="30289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34E42-204C-44D2-995D-B183B4FA11DC}">
      <dsp:nvSpPr>
        <dsp:cNvPr id="0" name=""/>
        <dsp:cNvSpPr/>
      </dsp:nvSpPr>
      <dsp:spPr>
        <a:xfrm>
          <a:off x="855111" y="1615440"/>
          <a:ext cx="7243503" cy="807720"/>
        </a:xfrm>
        <a:prstGeom prst="rect">
          <a:avLst/>
        </a:prstGeom>
        <a:solidFill>
          <a:schemeClr val="accent5">
            <a:hueOff val="-7200000"/>
            <a:satOff val="42742"/>
            <a:lumOff val="-2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+mj-lt"/>
            </a:rPr>
            <a:t>Campus Appearance</a:t>
          </a:r>
          <a:endParaRPr lang="en-US" sz="4400" kern="1200" dirty="0">
            <a:latin typeface="+mj-lt"/>
          </a:endParaRPr>
        </a:p>
      </dsp:txBody>
      <dsp:txXfrm>
        <a:off x="855111" y="1615440"/>
        <a:ext cx="7243503" cy="807720"/>
      </dsp:txXfrm>
    </dsp:sp>
    <dsp:sp modelId="{BE4FE322-5A59-4685-B14E-E212CA6CA399}">
      <dsp:nvSpPr>
        <dsp:cNvPr id="0" name=""/>
        <dsp:cNvSpPr/>
      </dsp:nvSpPr>
      <dsp:spPr>
        <a:xfrm>
          <a:off x="350286" y="151447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200000"/>
              <a:satOff val="42742"/>
              <a:lumOff val="-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505CA-9A1B-4273-9D6A-6757FCC09807}">
      <dsp:nvSpPr>
        <dsp:cNvPr id="0" name=""/>
        <dsp:cNvSpPr/>
      </dsp:nvSpPr>
      <dsp:spPr>
        <a:xfrm>
          <a:off x="561504" y="2827020"/>
          <a:ext cx="7537109" cy="807720"/>
        </a:xfrm>
        <a:prstGeom prst="rect">
          <a:avLst/>
        </a:prstGeom>
        <a:solidFill>
          <a:schemeClr val="accent5">
            <a:hueOff val="-14400000"/>
            <a:satOff val="85484"/>
            <a:lumOff val="-4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+mj-lt"/>
            </a:rPr>
            <a:t>Enrollment</a:t>
          </a:r>
          <a:endParaRPr lang="en-US" sz="4400" kern="1200" dirty="0">
            <a:latin typeface="+mj-lt"/>
          </a:endParaRPr>
        </a:p>
      </dsp:txBody>
      <dsp:txXfrm>
        <a:off x="561504" y="2827020"/>
        <a:ext cx="7537109" cy="807720"/>
      </dsp:txXfrm>
    </dsp:sp>
    <dsp:sp modelId="{B4E2781B-32DB-46AA-8E52-0E981E736291}">
      <dsp:nvSpPr>
        <dsp:cNvPr id="0" name=""/>
        <dsp:cNvSpPr/>
      </dsp:nvSpPr>
      <dsp:spPr>
        <a:xfrm>
          <a:off x="56679" y="272605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400000"/>
              <a:satOff val="85484"/>
              <a:lumOff val="-4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04F93-3876-459A-A95F-7A063A877AC1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CC2C53-20DA-438A-B80D-D5D587F33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3660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406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047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863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166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1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56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391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18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412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94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298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170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839C6FE3-69C8-45AF-938F-B0B510178E67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498C04F-1564-46BF-BA80-56D0C67BAA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hyperlink" Target="mailto:smithjm@cobleskill.ed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Forum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33800"/>
            <a:ext cx="64008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6731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Shared Services with Delhi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Jill Reid, Webmaster</a:t>
            </a:r>
          </a:p>
          <a:p>
            <a:r>
              <a:rPr lang="en-US" sz="2400" dirty="0" smtClean="0">
                <a:latin typeface="+mj-lt"/>
              </a:rPr>
              <a:t>New Culinary faculty, Sean Pehrsson</a:t>
            </a:r>
          </a:p>
          <a:p>
            <a:r>
              <a:rPr lang="en-US" sz="2400" dirty="0" smtClean="0">
                <a:latin typeface="+mj-lt"/>
              </a:rPr>
              <a:t>Shared services report posted</a:t>
            </a:r>
          </a:p>
          <a:p>
            <a:r>
              <a:rPr lang="en-US" sz="2400" dirty="0" smtClean="0">
                <a:latin typeface="+mj-lt"/>
              </a:rPr>
              <a:t>Search for shared IT Procurement Specialist underway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9218" name="Picture 2" descr="C:\Users\vanckocs\AppData\Local\Microsoft\Windows\Temporary Internet Files\Content.IE5\ETNVB8ZC\MP90042248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2247900"/>
            <a:ext cx="40005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2011-2012  Priorities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36422644"/>
              </p:ext>
            </p:extLst>
          </p:nvPr>
        </p:nvGraphicFramePr>
        <p:xfrm>
          <a:off x="533400" y="1828800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67774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Middle States Update</a:t>
            </a:r>
            <a:endParaRPr lang="en-US" dirty="0"/>
          </a:p>
        </p:txBody>
      </p:sp>
      <p:pic>
        <p:nvPicPr>
          <p:cNvPr id="7" name="Content Placeholder 6" descr="msa 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2209800" cy="1447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362200" y="1676400"/>
            <a:ext cx="6324600" cy="41910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Standard 7 passed, monitoring report required in 2013</a:t>
            </a:r>
          </a:p>
          <a:p>
            <a:r>
              <a:rPr lang="en-US" sz="2000" dirty="0" smtClean="0">
                <a:latin typeface="+mj-lt"/>
              </a:rPr>
              <a:t>Ongoing preparation for 5-yr. periodic review report (2016) which must address:</a:t>
            </a:r>
          </a:p>
          <a:p>
            <a:pPr lvl="1"/>
            <a:r>
              <a:rPr lang="en-US" sz="1800" dirty="0" smtClean="0">
                <a:latin typeface="+mj-lt"/>
              </a:rPr>
              <a:t>23 recommendations from 2011 visiting team</a:t>
            </a:r>
          </a:p>
          <a:p>
            <a:pPr lvl="1"/>
            <a:r>
              <a:rPr lang="en-US" sz="1800" dirty="0" smtClean="0">
                <a:latin typeface="+mj-lt"/>
              </a:rPr>
              <a:t>Major challenges and opportunities</a:t>
            </a:r>
          </a:p>
          <a:p>
            <a:pPr lvl="1"/>
            <a:r>
              <a:rPr lang="en-US" sz="1800" dirty="0" smtClean="0">
                <a:latin typeface="+mj-lt"/>
              </a:rPr>
              <a:t>Enrollment and financial data for period covered by strategic plan</a:t>
            </a:r>
          </a:p>
          <a:p>
            <a:pPr lvl="1"/>
            <a:r>
              <a:rPr lang="en-US" sz="1800" dirty="0" smtClean="0">
                <a:latin typeface="+mj-lt"/>
              </a:rPr>
              <a:t>Assessment of institutional effectiveness and student learning</a:t>
            </a:r>
          </a:p>
          <a:p>
            <a:pPr lvl="1"/>
            <a:r>
              <a:rPr lang="en-US" sz="1800" dirty="0" smtClean="0">
                <a:latin typeface="+mj-lt"/>
              </a:rPr>
              <a:t>Use of data to improve programs and services, inform planning and allocate resources</a:t>
            </a:r>
          </a:p>
          <a:p>
            <a:pPr lvl="1"/>
            <a:r>
              <a:rPr lang="en-US" sz="1800" dirty="0" smtClean="0">
                <a:latin typeface="+mj-lt"/>
              </a:rPr>
              <a:t>Linkage of institutional planning and budgeting processes</a:t>
            </a:r>
          </a:p>
          <a:p>
            <a:pPr lvl="1"/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2012-2013  College Goals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36422644"/>
              </p:ext>
            </p:extLst>
          </p:nvPr>
        </p:nvGraphicFramePr>
        <p:xfrm>
          <a:off x="533400" y="1828800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67774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Student Success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4953000" cy="3581400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Increase student retention</a:t>
            </a:r>
          </a:p>
          <a:p>
            <a:r>
              <a:rPr lang="en-US" sz="2800" dirty="0" smtClean="0">
                <a:latin typeface="+mj-lt"/>
              </a:rPr>
              <a:t>Increase graduation rate</a:t>
            </a:r>
          </a:p>
          <a:p>
            <a:r>
              <a:rPr lang="en-US" sz="2800" dirty="0" smtClean="0">
                <a:latin typeface="+mj-lt"/>
              </a:rPr>
              <a:t>Continuous improvement of  all campus services</a:t>
            </a:r>
          </a:p>
          <a:p>
            <a:r>
              <a:rPr lang="en-US" sz="2800" dirty="0" smtClean="0">
                <a:latin typeface="+mj-lt"/>
              </a:rPr>
              <a:t>Continued emphasis on campus appearance</a:t>
            </a:r>
            <a:endParaRPr lang="en-US" sz="2800" dirty="0">
              <a:latin typeface="+mj-lt"/>
            </a:endParaRPr>
          </a:p>
        </p:txBody>
      </p:sp>
      <p:pic>
        <p:nvPicPr>
          <p:cNvPr id="1031" name="Picture 7" descr="C:\Users\vanckocs\AppData\Local\Microsoft\Windows\Temporary Internet Files\Content.IE5\ETNVB8ZC\MP90040936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0"/>
            <a:ext cx="3124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30652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Prioritization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52800" y="1828800"/>
            <a:ext cx="5486400" cy="4038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Academic Prioritization Task Force completed work and made recommendations</a:t>
            </a:r>
          </a:p>
          <a:p>
            <a:r>
              <a:rPr lang="en-US" dirty="0" smtClean="0">
                <a:latin typeface="+mj-lt"/>
              </a:rPr>
              <a:t>Faculty met and accepted recommendations</a:t>
            </a:r>
          </a:p>
          <a:p>
            <a:r>
              <a:rPr lang="en-US" dirty="0" smtClean="0">
                <a:latin typeface="+mj-lt"/>
              </a:rPr>
              <a:t>Establishing plan for implementation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27432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1" name="Picture 3" descr="C:\Users\vanckocs\AppData\Local\Microsoft\Windows\Temporary Internet Files\Content.IE5\SS464NJN\MC90043958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4040">
            <a:off x="538134" y="2602058"/>
            <a:ext cx="2754182" cy="250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16742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Prioritization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Administrative Council to provide leadership</a:t>
            </a:r>
          </a:p>
          <a:p>
            <a:r>
              <a:rPr lang="en-US" dirty="0" smtClean="0">
                <a:latin typeface="+mj-lt"/>
              </a:rPr>
              <a:t>Year long process</a:t>
            </a:r>
          </a:p>
          <a:p>
            <a:r>
              <a:rPr lang="en-US" dirty="0" smtClean="0">
                <a:latin typeface="+mj-lt"/>
              </a:rPr>
              <a:t>Goals:</a:t>
            </a:r>
          </a:p>
          <a:p>
            <a:pPr lvl="1"/>
            <a:r>
              <a:rPr lang="en-US" dirty="0" smtClean="0">
                <a:latin typeface="+mj-lt"/>
              </a:rPr>
              <a:t>Improve service</a:t>
            </a:r>
          </a:p>
          <a:p>
            <a:pPr lvl="1"/>
            <a:r>
              <a:rPr lang="en-US" dirty="0" smtClean="0">
                <a:latin typeface="+mj-lt"/>
              </a:rPr>
              <a:t>Realign resources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2" name="Picture 4" descr="C:\Users\vanckocs\AppData\Local\Microsoft\Windows\Temporary Internet Files\Content.IE5\ETNVB8ZC\MC900383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94432">
            <a:off x="1614076" y="2085803"/>
            <a:ext cx="2182500" cy="27166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6858000" cy="44958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Internship application &amp; assessment processes updated &amp; implemented</a:t>
            </a:r>
          </a:p>
          <a:p>
            <a:r>
              <a:rPr lang="en-US" sz="2000" dirty="0" smtClean="0">
                <a:latin typeface="+mj-lt"/>
              </a:rPr>
              <a:t>SUNY/SED approved Applied Psychology program,                students begin fall 2012</a:t>
            </a:r>
          </a:p>
          <a:p>
            <a:r>
              <a:rPr lang="en-US" sz="2000" dirty="0" smtClean="0">
                <a:latin typeface="+mj-lt"/>
              </a:rPr>
              <a:t>Office of Prof. &amp; Cont. Ed. completed 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year:</a:t>
            </a:r>
          </a:p>
          <a:p>
            <a:pPr lvl="1"/>
            <a:r>
              <a:rPr lang="en-US" sz="1500" dirty="0" smtClean="0">
                <a:latin typeface="+mj-lt"/>
              </a:rPr>
              <a:t>SUNY/SED approved Paramedic certificate &amp; weekend format         for BBA in Business Administration &amp; Financial Services</a:t>
            </a:r>
          </a:p>
          <a:p>
            <a:pPr lvl="1"/>
            <a:r>
              <a:rPr lang="en-US" sz="1500" dirty="0" smtClean="0">
                <a:latin typeface="+mj-lt"/>
              </a:rPr>
              <a:t>Early Childhood degree completion program begins fall 2012 at          Jefferson Community College</a:t>
            </a:r>
          </a:p>
          <a:p>
            <a:r>
              <a:rPr lang="en-US" sz="2000" dirty="0" smtClean="0">
                <a:latin typeface="+mj-lt"/>
              </a:rPr>
              <a:t>Paramedic reaccredited; Histotechnology completed accreditation visit with positive outcome anticipated </a:t>
            </a:r>
          </a:p>
          <a:p>
            <a:r>
              <a:rPr lang="en-US" sz="2000" dirty="0" smtClean="0">
                <a:latin typeface="+mj-lt"/>
              </a:rPr>
              <a:t>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online Teaching Academy for faculty summer 2012</a:t>
            </a:r>
          </a:p>
          <a:p>
            <a:r>
              <a:rPr lang="en-US" sz="2000" dirty="0" smtClean="0">
                <a:latin typeface="+mj-lt"/>
              </a:rPr>
              <a:t>Academic Administration modified to support interdisciplinarity and to redirect resources to instruction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4" name="Picture 2" descr="C:\Users\vanckocs\AppData\Local\Microsoft\Windows\Temporary Internet Files\Content.IE5\2F8KGUCX\MP90044234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040873">
            <a:off x="6561983" y="2227411"/>
            <a:ext cx="2057400" cy="2787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086450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Academics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90800" y="2209800"/>
            <a:ext cx="6324600" cy="3657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Academic Council re-established &amp; provided feedback on 5-year program reviews</a:t>
            </a:r>
          </a:p>
          <a:p>
            <a:r>
              <a:rPr lang="en-US" sz="2400" dirty="0" smtClean="0">
                <a:latin typeface="+mj-lt"/>
              </a:rPr>
              <a:t>17 faculty publications in 2011-12</a:t>
            </a:r>
          </a:p>
          <a:p>
            <a:r>
              <a:rPr lang="en-US" sz="2400" dirty="0" smtClean="0">
                <a:latin typeface="+mj-lt"/>
              </a:rPr>
              <a:t>52 state &amp; national presentations by faculty/staff in 2011-12</a:t>
            </a:r>
          </a:p>
          <a:p>
            <a:r>
              <a:rPr lang="en-US" sz="2400" dirty="0" smtClean="0">
                <a:latin typeface="+mj-lt"/>
              </a:rPr>
              <a:t>32 faculty/staff serving in leadership roles in state &amp; national professional organizations during 2011-12</a:t>
            </a:r>
            <a:endParaRPr lang="en-US" sz="2400" dirty="0">
              <a:latin typeface="+mj-lt"/>
            </a:endParaRPr>
          </a:p>
        </p:txBody>
      </p:sp>
      <p:pic>
        <p:nvPicPr>
          <p:cNvPr id="6146" name="Picture 2" descr="C:\Documents and Settings\vanckocs\Local Settings\Temporary Internet Files\Content.IE5\FVOREPSY\MC90043838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828800" cy="3179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12224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Academics Continued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905000"/>
            <a:ext cx="7162800" cy="44196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Professional Development Update</a:t>
            </a:r>
          </a:p>
          <a:p>
            <a:pPr lvl="1"/>
            <a:r>
              <a:rPr lang="en-US" sz="2000" dirty="0" smtClean="0">
                <a:latin typeface="+mj-lt"/>
              </a:rPr>
              <a:t>126 requests funded; $162,159 awarded in 2011-12</a:t>
            </a:r>
          </a:p>
          <a:p>
            <a:pPr lvl="1"/>
            <a:r>
              <a:rPr lang="en-US" sz="2000" dirty="0" smtClean="0">
                <a:latin typeface="+mj-lt"/>
              </a:rPr>
              <a:t> Application (www.cobleskill.edu/professional-development)</a:t>
            </a:r>
          </a:p>
          <a:p>
            <a:r>
              <a:rPr lang="en-US" sz="2000" dirty="0" smtClean="0">
                <a:latin typeface="+mj-lt"/>
              </a:rPr>
              <a:t>Academic Services Update</a:t>
            </a:r>
          </a:p>
          <a:p>
            <a:pPr lvl="1"/>
            <a:r>
              <a:rPr lang="en-US" sz="2000" dirty="0" smtClean="0">
                <a:latin typeface="+mj-lt"/>
              </a:rPr>
              <a:t>New Office of Admissions practices implemented </a:t>
            </a:r>
          </a:p>
          <a:p>
            <a:pPr lvl="2"/>
            <a:r>
              <a:rPr lang="en-US" sz="2000" dirty="0" smtClean="0">
                <a:latin typeface="+mj-lt"/>
              </a:rPr>
              <a:t>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electronic communications campaign using Fire Engine Red (FER) Client Relations Management (CRM)</a:t>
            </a:r>
          </a:p>
          <a:p>
            <a:pPr lvl="2"/>
            <a:r>
              <a:rPr lang="en-US" sz="2000" dirty="0" smtClean="0">
                <a:latin typeface="+mj-lt"/>
              </a:rPr>
              <a:t> Accepted student Facebook group</a:t>
            </a:r>
          </a:p>
          <a:p>
            <a:pPr lvl="2"/>
            <a:r>
              <a:rPr lang="en-US" sz="2000" dirty="0" smtClean="0">
                <a:latin typeface="+mj-lt"/>
              </a:rPr>
              <a:t>Cobleskill applications for tablets and smart phones</a:t>
            </a:r>
          </a:p>
          <a:p>
            <a:pPr lvl="2"/>
            <a:r>
              <a:rPr lang="en-US" sz="2000" dirty="0" smtClean="0">
                <a:latin typeface="+mj-lt"/>
              </a:rPr>
              <a:t>“CobyBound” web page to prepare new students</a:t>
            </a:r>
          </a:p>
        </p:txBody>
      </p:sp>
      <p:pic>
        <p:nvPicPr>
          <p:cNvPr id="26626" name="Picture 2" descr="C:\Users\vanckocs\AppData\Local\Microsoft\Windows\Temporary Internet Files\Content.IE5\ETNVB8ZC\MC90044903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394035">
            <a:off x="-54388" y="2774173"/>
            <a:ext cx="2201588" cy="13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24487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66294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Nasr Abdo, Fulbright Language Teaching Asst.</a:t>
            </a:r>
          </a:p>
          <a:p>
            <a:r>
              <a:rPr lang="en-US" sz="2400" dirty="0" smtClean="0">
                <a:latin typeface="+mj-lt"/>
              </a:rPr>
              <a:t>Jeffrey Barnes, Adjunct, LS/Library</a:t>
            </a:r>
          </a:p>
          <a:p>
            <a:r>
              <a:rPr lang="en-US" sz="2400" dirty="0" smtClean="0">
                <a:latin typeface="+mj-lt"/>
              </a:rPr>
              <a:t>Richard Benninger, Visiting Ag. &amp; Food Mgt.</a:t>
            </a:r>
          </a:p>
          <a:p>
            <a:r>
              <a:rPr lang="en-US" sz="2400" dirty="0" smtClean="0">
                <a:latin typeface="+mj-lt"/>
              </a:rPr>
              <a:t>Annie Breglia, Keyboard Spec. 1, Admissions</a:t>
            </a:r>
          </a:p>
          <a:p>
            <a:r>
              <a:rPr lang="en-US" sz="2400" dirty="0" smtClean="0">
                <a:latin typeface="+mj-lt"/>
              </a:rPr>
              <a:t>William Brownell, Asst. Complex Coord.</a:t>
            </a:r>
          </a:p>
          <a:p>
            <a:r>
              <a:rPr lang="en-US" sz="2400" dirty="0" smtClean="0">
                <a:latin typeface="+mj-lt"/>
              </a:rPr>
              <a:t>Steven Calabrese, ISA College Farm</a:t>
            </a:r>
          </a:p>
          <a:p>
            <a:r>
              <a:rPr lang="en-US" sz="2400" dirty="0" smtClean="0">
                <a:latin typeface="+mj-lt"/>
              </a:rPr>
              <a:t>Dwayne Childers, Senior Banner Programmer</a:t>
            </a:r>
          </a:p>
          <a:p>
            <a:r>
              <a:rPr lang="en-US" sz="2400" dirty="0" smtClean="0">
                <a:latin typeface="+mj-lt"/>
              </a:rPr>
              <a:t>Christopher Diaz, Cleaner</a:t>
            </a:r>
          </a:p>
          <a:p>
            <a:r>
              <a:rPr lang="en-US" sz="2400" dirty="0" smtClean="0">
                <a:latin typeface="+mj-lt"/>
              </a:rPr>
              <a:t>Holly Ellram, Visiting, Nat. Sci. &amp; Math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9218" name="Picture 2" descr="C:\Documents and Settings\vanckocs\Local Settings\Temporary Internet Files\Content.IE5\TK5NJSOG\MP90038649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58198">
            <a:off x="6827846" y="2365637"/>
            <a:ext cx="2166955" cy="2294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93802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7467600" cy="4267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+4% in apps, +3.5% in deposits fall</a:t>
            </a:r>
          </a:p>
          <a:p>
            <a:r>
              <a:rPr lang="en-US" sz="2400" dirty="0" smtClean="0">
                <a:latin typeface="+mj-lt"/>
              </a:rPr>
              <a:t>+7% out-of-state</a:t>
            </a:r>
          </a:p>
          <a:p>
            <a:r>
              <a:rPr lang="en-US" sz="2400" dirty="0" smtClean="0">
                <a:latin typeface="+mj-lt"/>
              </a:rPr>
              <a:t>30 int’l students:  Egypt, Oman, Japan, China, UK, Nepal, Brazil, Cambodia, Vietnam, Turkey</a:t>
            </a:r>
          </a:p>
          <a:p>
            <a:r>
              <a:rPr lang="en-US" sz="2400" dirty="0" smtClean="0">
                <a:latin typeface="+mj-lt"/>
              </a:rPr>
              <a:t>+1.5%-2% increase heads fall</a:t>
            </a:r>
          </a:p>
          <a:p>
            <a:r>
              <a:rPr lang="en-US" sz="2400" dirty="0" smtClean="0">
                <a:latin typeface="+mj-lt"/>
              </a:rPr>
              <a:t>42% of total heads: bachelor degree seeking</a:t>
            </a:r>
          </a:p>
          <a:p>
            <a:r>
              <a:rPr lang="en-US" sz="2400" dirty="0" smtClean="0">
                <a:latin typeface="+mj-lt"/>
              </a:rPr>
              <a:t>+10% housing requests for new students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</p:txBody>
      </p:sp>
      <p:pic>
        <p:nvPicPr>
          <p:cNvPr id="2050" name="Picture 2" descr="C:\Documents and Settings\vanckocs\Local Settings\Temporary Internet Files\Content.IE5\BL0FYJXU\MC900432618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3700" y="3086100"/>
            <a:ext cx="28956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5439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&amp; Finance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00004"/>
            <a:ext cx="5943600" cy="41148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Exceeded 2011-12  tuition revenue target,  $260k to IFR cash reserves of $6m</a:t>
            </a:r>
          </a:p>
          <a:p>
            <a:r>
              <a:rPr lang="en-US" sz="2000" dirty="0" smtClean="0">
                <a:latin typeface="+mj-lt"/>
              </a:rPr>
              <a:t>Funded $500k in equip/furniture 2011-12</a:t>
            </a:r>
          </a:p>
          <a:p>
            <a:pPr lvl="1"/>
            <a:r>
              <a:rPr lang="en-US" sz="1900" dirty="0" smtClean="0">
                <a:latin typeface="+mj-lt"/>
              </a:rPr>
              <a:t>$200k academic areas</a:t>
            </a:r>
          </a:p>
          <a:p>
            <a:pPr lvl="1"/>
            <a:r>
              <a:rPr lang="en-US" sz="1900" dirty="0" smtClean="0">
                <a:latin typeface="+mj-lt"/>
              </a:rPr>
              <a:t>$75k student service depts.</a:t>
            </a:r>
          </a:p>
          <a:p>
            <a:pPr lvl="1"/>
            <a:r>
              <a:rPr lang="en-US" sz="1900" dirty="0" smtClean="0">
                <a:latin typeface="+mj-lt"/>
              </a:rPr>
              <a:t>$78k – 3 fleet vehicles including flex fuel car</a:t>
            </a:r>
          </a:p>
          <a:p>
            <a:pPr lvl="1"/>
            <a:r>
              <a:rPr lang="en-US" sz="1900" dirty="0" smtClean="0">
                <a:latin typeface="+mj-lt"/>
              </a:rPr>
              <a:t>$100k much needed facilities equip.</a:t>
            </a:r>
          </a:p>
          <a:p>
            <a:r>
              <a:rPr lang="en-US" sz="2000" dirty="0" smtClean="0">
                <a:latin typeface="+mj-lt"/>
              </a:rPr>
              <a:t>Worked with FASP to revise operating budget requests to align with SP; continuing to refine</a:t>
            </a:r>
          </a:p>
          <a:p>
            <a:r>
              <a:rPr lang="en-US" sz="2000" dirty="0" smtClean="0">
                <a:latin typeface="+mj-lt"/>
              </a:rPr>
              <a:t>Ranked 7</a:t>
            </a:r>
            <a:r>
              <a:rPr lang="en-US" sz="2000" baseline="30000" dirty="0" smtClean="0">
                <a:latin typeface="+mj-lt"/>
              </a:rPr>
              <a:t>th</a:t>
            </a:r>
            <a:r>
              <a:rPr lang="en-US" sz="2000" dirty="0" smtClean="0">
                <a:latin typeface="+mj-lt"/>
              </a:rPr>
              <a:t> (out of 34) campuses achieving MWBE target of 14% (13.64%).  Target increasing to 20% for 2012-13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2514600" cy="4038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C:\Documents and Settings\vanckocs\Local Settings\Temporary Internet Files\Content.IE5\FVOREPSY\MC900370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514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4776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&amp; Finance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6172200" cy="40386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Online electronic student billing/payment-spring 2013 </a:t>
            </a:r>
          </a:p>
          <a:p>
            <a:r>
              <a:rPr lang="en-US" sz="2000" dirty="0" smtClean="0">
                <a:latin typeface="+mj-lt"/>
              </a:rPr>
              <a:t>Increased tuition rates:</a:t>
            </a:r>
          </a:p>
          <a:p>
            <a:pPr lvl="1"/>
            <a:r>
              <a:rPr lang="en-US" sz="2000" dirty="0" smtClean="0">
                <a:latin typeface="+mj-lt"/>
              </a:rPr>
              <a:t>NYS resident +$300/yr.  = $ 5,570</a:t>
            </a:r>
          </a:p>
          <a:p>
            <a:pPr lvl="1"/>
            <a:r>
              <a:rPr lang="en-US" sz="2000" dirty="0" smtClean="0">
                <a:latin typeface="+mj-lt"/>
              </a:rPr>
              <a:t>Non-resident  +$500/yr. = $14,820</a:t>
            </a:r>
          </a:p>
          <a:p>
            <a:r>
              <a:rPr lang="en-US" sz="2000" dirty="0" smtClean="0">
                <a:latin typeface="+mj-lt"/>
              </a:rPr>
              <a:t>Required to fund “TAP Gap” ($300k)</a:t>
            </a:r>
          </a:p>
          <a:p>
            <a:r>
              <a:rPr lang="en-US" sz="2000" dirty="0" smtClean="0">
                <a:latin typeface="+mj-lt"/>
              </a:rPr>
              <a:t>2012-13 state support remains unchanged – will need 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     $2m of campus reserves to cover operating shortfall</a:t>
            </a:r>
          </a:p>
          <a:p>
            <a:r>
              <a:rPr lang="en-US" sz="2000" dirty="0" smtClean="0">
                <a:latin typeface="+mj-lt"/>
              </a:rPr>
              <a:t>Submitted request for academic mission funding adjustment (School of Ag. &amp; Nat. Res.) as part of SUNY’s new resource allocation model for 2013-14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20559248" flipH="1">
            <a:off x="7587501" y="6315738"/>
            <a:ext cx="53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3600" dirty="0">
              <a:latin typeface="+mj-lt"/>
            </a:endParaRPr>
          </a:p>
        </p:txBody>
      </p:sp>
      <p:pic>
        <p:nvPicPr>
          <p:cNvPr id="10242" name="Picture 2" descr="C:\Users\vanckocs\AppData\Local\Microsoft\Windows\Temporary Internet Files\Content.IE5\XDQLWT21\MC90001284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295863">
            <a:off x="6509640" y="2429375"/>
            <a:ext cx="1958482" cy="1963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973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&amp; Finance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124200" y="1828800"/>
            <a:ext cx="57150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Cabinet approved many strategic &amp; new initiatives submitted with 2012-13 budget requests funded through campus reserves :</a:t>
            </a:r>
          </a:p>
          <a:p>
            <a:pPr lvl="1"/>
            <a:r>
              <a:rPr lang="en-US" sz="1900" dirty="0" smtClean="0">
                <a:latin typeface="+mj-lt"/>
              </a:rPr>
              <a:t>$350k (max) equipment &amp; furniture replacement including motor pool replacement cycle</a:t>
            </a:r>
          </a:p>
          <a:p>
            <a:pPr lvl="1"/>
            <a:r>
              <a:rPr lang="en-US" sz="1900" dirty="0" smtClean="0">
                <a:latin typeface="+mj-lt"/>
              </a:rPr>
              <a:t>Campus beautification – Prentice Hall Terrace</a:t>
            </a:r>
          </a:p>
          <a:p>
            <a:pPr lvl="1"/>
            <a:r>
              <a:rPr lang="en-US" sz="1900" dirty="0" smtClean="0">
                <a:latin typeface="+mj-lt"/>
              </a:rPr>
              <a:t>Signage &amp; display flags</a:t>
            </a:r>
          </a:p>
          <a:p>
            <a:pPr lvl="1"/>
            <a:r>
              <a:rPr lang="en-US" sz="1900" dirty="0" smtClean="0">
                <a:latin typeface="+mj-lt"/>
              </a:rPr>
              <a:t>Knapp entrance</a:t>
            </a:r>
          </a:p>
          <a:p>
            <a:pPr lvl="1"/>
            <a:r>
              <a:rPr lang="en-US" sz="1900" dirty="0" smtClean="0">
                <a:latin typeface="+mj-lt"/>
              </a:rPr>
              <a:t>Cultural competence programming</a:t>
            </a: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 rot="21310607">
            <a:off x="291364" y="2020187"/>
            <a:ext cx="3193424" cy="35838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 descr="C:\Documents and Settings\vanckocs\Local Settings\Temporary Internet Files\Content.IE5\BL0FYJXU\MP9003872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700">
            <a:off x="401738" y="2107310"/>
            <a:ext cx="2840424" cy="3337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43766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Strategic &amp; New Initiatives cont.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876800" cy="4038600"/>
          </a:xfrm>
        </p:spPr>
        <p:txBody>
          <a:bodyPr/>
          <a:lstStyle/>
          <a:p>
            <a:pPr lvl="1"/>
            <a:r>
              <a:rPr lang="en-US" sz="2000" dirty="0" smtClean="0">
                <a:latin typeface="+mj-lt"/>
              </a:rPr>
              <a:t>Document imaging (Nolij upgrade or Banner)</a:t>
            </a:r>
          </a:p>
          <a:p>
            <a:pPr lvl="1"/>
            <a:r>
              <a:rPr lang="en-US" sz="2000" dirty="0" smtClean="0">
                <a:latin typeface="+mj-lt"/>
              </a:rPr>
              <a:t>Academics</a:t>
            </a:r>
          </a:p>
          <a:p>
            <a:pPr lvl="2"/>
            <a:r>
              <a:rPr lang="en-US" sz="1800" dirty="0" smtClean="0">
                <a:latin typeface="+mj-lt"/>
              </a:rPr>
              <a:t>Art &amp; display cases for library</a:t>
            </a:r>
          </a:p>
          <a:p>
            <a:pPr lvl="2"/>
            <a:r>
              <a:rPr lang="en-US" sz="1800" dirty="0">
                <a:latin typeface="+mj-lt"/>
              </a:rPr>
              <a:t>C</a:t>
            </a:r>
            <a:r>
              <a:rPr lang="en-US" sz="1800" dirty="0" smtClean="0">
                <a:latin typeface="+mj-lt"/>
              </a:rPr>
              <a:t>ulinary equipment</a:t>
            </a:r>
          </a:p>
          <a:p>
            <a:pPr lvl="2"/>
            <a:r>
              <a:rPr lang="en-US" sz="1800" dirty="0">
                <a:latin typeface="+mj-lt"/>
              </a:rPr>
              <a:t>S</a:t>
            </a:r>
            <a:r>
              <a:rPr lang="en-US" sz="1800" dirty="0" smtClean="0">
                <a:latin typeface="+mj-lt"/>
              </a:rPr>
              <a:t>peakers &amp; guest lecturers</a:t>
            </a:r>
          </a:p>
          <a:p>
            <a:pPr lvl="2"/>
            <a:r>
              <a:rPr lang="en-US" sz="1800" dirty="0" smtClean="0">
                <a:latin typeface="+mj-lt"/>
              </a:rPr>
              <a:t>Champlin storage closet</a:t>
            </a:r>
          </a:p>
          <a:p>
            <a:pPr lvl="2"/>
            <a:r>
              <a:rPr lang="en-US" sz="1800" dirty="0" smtClean="0">
                <a:latin typeface="+mj-lt"/>
              </a:rPr>
              <a:t>Art gallery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15000" y="1828800"/>
            <a:ext cx="2971800" cy="4038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9" name="Picture 5" descr="C:\Users\vanckocs\AppData\Local\Microsoft\Windows\Temporary Internet Files\Content.IE5\XDQLWT21\MC9102171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362200"/>
            <a:ext cx="27432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209800"/>
            <a:ext cx="5410200" cy="38862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“Late Night Coby” – weekend late night hours, facilities access, &gt; programming in Bouck</a:t>
            </a:r>
          </a:p>
          <a:p>
            <a:r>
              <a:rPr lang="en-US" sz="2000" dirty="0" smtClean="0">
                <a:latin typeface="+mj-lt"/>
              </a:rPr>
              <a:t>6 construction firms finalists to build 156 bed student apartment complex (start spring 2013)</a:t>
            </a:r>
          </a:p>
          <a:p>
            <a:r>
              <a:rPr lang="en-US" sz="2000" dirty="0" smtClean="0">
                <a:latin typeface="+mj-lt"/>
              </a:rPr>
              <a:t>Created Center for Community Engagement (expansion -Office of Communiversity Affairs)</a:t>
            </a:r>
          </a:p>
          <a:p>
            <a:r>
              <a:rPr lang="en-US" sz="2000" dirty="0" smtClean="0">
                <a:latin typeface="+mj-lt"/>
              </a:rPr>
              <a:t>Emergency Broadcast System live Fall 2012</a:t>
            </a:r>
          </a:p>
          <a:p>
            <a:r>
              <a:rPr lang="en-US" sz="2000" dirty="0" smtClean="0">
                <a:latin typeface="+mj-lt"/>
              </a:rPr>
              <a:t>Matt LaLonde new leader for Veteran Affairs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  <p:pic>
        <p:nvPicPr>
          <p:cNvPr id="20482" name="Picture 2" descr="C:\Documents and Settings\vanckocs\Local Settings\Temporary Internet Files\Content.IE5\BL0FYJXU\MP90044909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165">
            <a:off x="5891254" y="2148881"/>
            <a:ext cx="2237353" cy="2627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87412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09800" y="2057400"/>
            <a:ext cx="6781800" cy="3962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Barnes &amp; Noble contracted to manage bookstore</a:t>
            </a:r>
          </a:p>
          <a:p>
            <a:r>
              <a:rPr lang="en-US" sz="2400" dirty="0" smtClean="0">
                <a:latin typeface="+mj-lt"/>
              </a:rPr>
              <a:t>Enhanced Coby’s - new menu, hours, tables, partnering with Culinary – dinners Thurs-Fri.</a:t>
            </a:r>
          </a:p>
          <a:p>
            <a:r>
              <a:rPr lang="en-US" sz="2400" dirty="0" smtClean="0">
                <a:latin typeface="+mj-lt"/>
              </a:rPr>
              <a:t>Refresh Prentice Phase II – 2 chef stations</a:t>
            </a:r>
          </a:p>
          <a:p>
            <a:r>
              <a:rPr lang="en-US" sz="2400" dirty="0" smtClean="0">
                <a:latin typeface="+mj-lt"/>
              </a:rPr>
              <a:t>Refresh Champlin – major renovation of each of 3 dining rooms, new flooring, lighting, tables, etc.</a:t>
            </a:r>
          </a:p>
          <a:p>
            <a:r>
              <a:rPr lang="en-US" sz="2400" dirty="0" smtClean="0">
                <a:latin typeface="+mj-lt"/>
              </a:rPr>
              <a:t>Upgraded Warner Café</a:t>
            </a:r>
          </a:p>
          <a:p>
            <a:r>
              <a:rPr lang="en-US" sz="2400" dirty="0" smtClean="0">
                <a:latin typeface="+mj-lt"/>
              </a:rPr>
              <a:t>Late night dining relocated to Twisted Whiskers</a:t>
            </a:r>
          </a:p>
        </p:txBody>
      </p:sp>
      <p:pic>
        <p:nvPicPr>
          <p:cNvPr id="11" name="Content Placeholder 10" descr="CAS 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71397">
            <a:off x="361918" y="2411387"/>
            <a:ext cx="1720908" cy="199740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Athletics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828799"/>
            <a:ext cx="5257800" cy="4239577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NCAA  DIII – full acceptance, eligible for post season competition</a:t>
            </a:r>
          </a:p>
          <a:p>
            <a:r>
              <a:rPr lang="en-US" sz="2000" dirty="0" smtClean="0">
                <a:latin typeface="+mj-lt"/>
              </a:rPr>
              <a:t>Kevin McCarthy, Vice Chair, NEAC Board of Athletic Directors Executive Committee</a:t>
            </a:r>
          </a:p>
          <a:p>
            <a:r>
              <a:rPr lang="en-US" sz="2000" dirty="0" smtClean="0">
                <a:latin typeface="+mj-lt"/>
              </a:rPr>
              <a:t>3 Fighting Tigers earned SUNY Chancellor’s Athletic Scholar Award</a:t>
            </a:r>
          </a:p>
          <a:p>
            <a:r>
              <a:rPr lang="en-US" sz="2000" dirty="0" smtClean="0">
                <a:latin typeface="+mj-lt"/>
              </a:rPr>
              <a:t>24 student athletes named to NEAC Scholar Athlete Honor  Roll</a:t>
            </a:r>
          </a:p>
          <a:p>
            <a:r>
              <a:rPr lang="en-US" sz="2000" dirty="0" smtClean="0">
                <a:latin typeface="+mj-lt"/>
              </a:rPr>
              <a:t>Outdoor Fitness Trail rehab/upgrade</a:t>
            </a:r>
          </a:p>
          <a:p>
            <a:r>
              <a:rPr lang="en-US" sz="2000" dirty="0" smtClean="0">
                <a:latin typeface="+mj-lt"/>
              </a:rPr>
              <a:t>Fitness Center upgrade </a:t>
            </a:r>
          </a:p>
          <a:p>
            <a:r>
              <a:rPr lang="en-US" sz="2000" dirty="0" smtClean="0">
                <a:latin typeface="+mj-lt"/>
              </a:rPr>
              <a:t>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annual Athletic Booster Club Golf Tournament 9/28</a:t>
            </a:r>
            <a:endParaRPr lang="en-US" sz="2000" dirty="0">
              <a:latin typeface="+mj-lt"/>
            </a:endParaRPr>
          </a:p>
        </p:txBody>
      </p:sp>
      <p:pic>
        <p:nvPicPr>
          <p:cNvPr id="14338" name="Picture 2" descr="C:\Users\vanckocs\AppData\Local\Microsoft\Windows\Temporary Internet Files\Content.IE5\SS464NJN\MC90029568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80241">
            <a:off x="5791517" y="1912797"/>
            <a:ext cx="1533339" cy="1476779"/>
          </a:xfrm>
          <a:prstGeom prst="rect">
            <a:avLst/>
          </a:prstGeom>
          <a:noFill/>
        </p:spPr>
      </p:pic>
      <p:pic>
        <p:nvPicPr>
          <p:cNvPr id="14345" name="Picture 9" descr="C:\Users\vanckocs\AppData\Local\Microsoft\Windows\Temporary Internet Files\Content.IE5\ETNVB8ZC\MC900199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493475"/>
            <a:ext cx="1066800" cy="1871050"/>
          </a:xfrm>
          <a:prstGeom prst="rect">
            <a:avLst/>
          </a:prstGeom>
          <a:noFill/>
        </p:spPr>
      </p:pic>
      <p:pic>
        <p:nvPicPr>
          <p:cNvPr id="14346" name="Picture 10" descr="C:\Users\vanckocs\AppData\Local\Microsoft\Windows\Temporary Internet Files\Content.IE5\XDQLWT21\MP9004427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8185">
            <a:off x="5867400" y="3429000"/>
            <a:ext cx="1374296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Residence Life Renovation Projects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752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514600" y="1752600"/>
            <a:ext cx="6248400" cy="4114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Completed Parsons bathroom project ($1.6m)</a:t>
            </a:r>
          </a:p>
          <a:p>
            <a:r>
              <a:rPr lang="en-US" sz="2400" dirty="0" smtClean="0">
                <a:latin typeface="+mj-lt"/>
              </a:rPr>
              <a:t>Painted Parsons and Davis bathrooms</a:t>
            </a:r>
          </a:p>
          <a:p>
            <a:r>
              <a:rPr lang="en-US" sz="2400" dirty="0" smtClean="0">
                <a:latin typeface="+mj-lt"/>
              </a:rPr>
              <a:t>Carpeted Parsons, Vroman &amp; Wieting</a:t>
            </a:r>
          </a:p>
          <a:p>
            <a:r>
              <a:rPr lang="en-US" sz="2400" dirty="0" smtClean="0">
                <a:latin typeface="+mj-lt"/>
              </a:rPr>
              <a:t>Replaced Wieting doors</a:t>
            </a:r>
          </a:p>
          <a:p>
            <a:r>
              <a:rPr lang="en-US" sz="2400" dirty="0" smtClean="0">
                <a:latin typeface="+mj-lt"/>
              </a:rPr>
              <a:t>Replaced window caulking Fake &amp; Ten Eyck</a:t>
            </a:r>
          </a:p>
          <a:p>
            <a:r>
              <a:rPr lang="en-US" sz="2400" dirty="0" smtClean="0">
                <a:latin typeface="+mj-lt"/>
              </a:rPr>
              <a:t>Installed card access for 2 add’l ext. doors</a:t>
            </a:r>
          </a:p>
          <a:p>
            <a:r>
              <a:rPr lang="en-US" sz="2400" dirty="0" smtClean="0">
                <a:latin typeface="+mj-lt"/>
              </a:rPr>
              <a:t>Cleared roofs of debris</a:t>
            </a:r>
          </a:p>
          <a:p>
            <a:r>
              <a:rPr lang="en-US" sz="2400" dirty="0" smtClean="0">
                <a:latin typeface="+mj-lt"/>
              </a:rPr>
              <a:t>Preventative maintenance</a:t>
            </a: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15362" name="Picture 2" descr="C:\Users\vanckocs\AppData\Local\Microsoft\Windows\Temporary Internet Files\Content.IE5\2F8KGUCX\MP9004278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9462">
            <a:off x="457200" y="1905000"/>
            <a:ext cx="1752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1951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Relations, Communications &amp; Marketing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7924800" cy="4267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Director’s search underway</a:t>
            </a:r>
          </a:p>
          <a:p>
            <a:pPr lvl="1"/>
            <a:r>
              <a:rPr lang="en-US" sz="2000" dirty="0" smtClean="0">
                <a:latin typeface="+mj-lt"/>
              </a:rPr>
              <a:t>Scott Silversten to Florida Atlantic University</a:t>
            </a:r>
          </a:p>
          <a:p>
            <a:pPr lvl="1"/>
            <a:r>
              <a:rPr lang="en-US" sz="2000" dirty="0" smtClean="0">
                <a:latin typeface="+mj-lt"/>
              </a:rPr>
              <a:t>Bonnie Martin chair</a:t>
            </a:r>
          </a:p>
          <a:p>
            <a:r>
              <a:rPr lang="en-US" sz="2400" dirty="0" smtClean="0">
                <a:latin typeface="+mj-lt"/>
              </a:rPr>
              <a:t>Interim PR needs :</a:t>
            </a:r>
          </a:p>
          <a:p>
            <a:pPr lvl="1"/>
            <a:r>
              <a:rPr lang="en-US" sz="2000" dirty="0" smtClean="0">
                <a:latin typeface="+mj-lt"/>
                <a:hlinkClick r:id="rId2"/>
              </a:rPr>
              <a:t>smithjm@cobleskill.edu</a:t>
            </a:r>
            <a:r>
              <a:rPr lang="en-US" sz="2000" dirty="0" smtClean="0">
                <a:latin typeface="+mj-lt"/>
              </a:rPr>
              <a:t>; 255-5731</a:t>
            </a:r>
          </a:p>
          <a:p>
            <a:r>
              <a:rPr lang="en-US" sz="2400" dirty="0" smtClean="0">
                <a:latin typeface="+mj-lt"/>
              </a:rPr>
              <a:t>Admissions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j-lt"/>
              </a:rPr>
              <a:t>Publications &amp; Support</a:t>
            </a:r>
          </a:p>
          <a:p>
            <a:pPr lvl="1"/>
            <a:r>
              <a:rPr lang="en-US" sz="2000" dirty="0" smtClean="0">
                <a:latin typeface="+mj-lt"/>
              </a:rPr>
              <a:t>New view book &amp; travel piece at printer</a:t>
            </a:r>
          </a:p>
          <a:p>
            <a:pPr lvl="1"/>
            <a:r>
              <a:rPr lang="en-US" sz="2000" dirty="0" smtClean="0">
                <a:latin typeface="+mj-lt"/>
              </a:rPr>
              <a:t>Support materials in design</a:t>
            </a:r>
          </a:p>
          <a:p>
            <a:pPr lvl="1"/>
            <a:r>
              <a:rPr lang="en-US" sz="2000" dirty="0" smtClean="0">
                <a:latin typeface="+mj-lt"/>
              </a:rPr>
              <a:t>Updated academic program brochures in progress</a:t>
            </a:r>
          </a:p>
          <a:p>
            <a:pPr lvl="1"/>
            <a:r>
              <a:rPr lang="en-US" sz="2000" dirty="0" smtClean="0">
                <a:latin typeface="+mj-lt"/>
              </a:rPr>
              <a:t>Academic program sheets on hold until new Director hired</a:t>
            </a:r>
            <a:endParaRPr lang="en-US" sz="2000" dirty="0">
              <a:latin typeface="+mj-lt"/>
            </a:endParaRPr>
          </a:p>
        </p:txBody>
      </p:sp>
      <p:pic>
        <p:nvPicPr>
          <p:cNvPr id="23554" name="Picture 2" descr="C:\Documents and Settings\vanckocs\Local Settings\Temporary Internet Files\Content.IE5\TK5NJSOG\MC900413666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575">
            <a:off x="5893591" y="1815013"/>
            <a:ext cx="2982645" cy="3059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93778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1752600"/>
            <a:ext cx="6629400" cy="4343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S. Scott Ferguson, Visiting, Business &amp; IT</a:t>
            </a:r>
          </a:p>
          <a:p>
            <a:r>
              <a:rPr lang="en-US" sz="2400" dirty="0" smtClean="0">
                <a:latin typeface="+mj-lt"/>
              </a:rPr>
              <a:t>Peter </a:t>
            </a:r>
            <a:r>
              <a:rPr lang="en-US" sz="2400" dirty="0">
                <a:latin typeface="+mj-lt"/>
              </a:rPr>
              <a:t>Fitzgerald, Site </a:t>
            </a:r>
            <a:r>
              <a:rPr lang="en-US" sz="2400" dirty="0" smtClean="0">
                <a:latin typeface="+mj-lt"/>
              </a:rPr>
              <a:t>Representative</a:t>
            </a:r>
          </a:p>
          <a:p>
            <a:r>
              <a:rPr lang="en-US" sz="2400" dirty="0" smtClean="0">
                <a:latin typeface="+mj-lt"/>
              </a:rPr>
              <a:t>Jaimie </a:t>
            </a:r>
            <a:r>
              <a:rPr lang="en-US" sz="2400" dirty="0">
                <a:latin typeface="+mj-lt"/>
              </a:rPr>
              <a:t>Handy, ISA Ag. &amp; Food Mgt.</a:t>
            </a:r>
          </a:p>
          <a:p>
            <a:r>
              <a:rPr lang="en-US" sz="2400" dirty="0">
                <a:latin typeface="+mj-lt"/>
              </a:rPr>
              <a:t>Douglas MacLeod, </a:t>
            </a:r>
            <a:r>
              <a:rPr lang="en-US" sz="2400" dirty="0" smtClean="0">
                <a:latin typeface="+mj-lt"/>
              </a:rPr>
              <a:t>Visiting, </a:t>
            </a:r>
            <a:r>
              <a:rPr lang="en-US" sz="2400" dirty="0">
                <a:latin typeface="+mj-lt"/>
              </a:rPr>
              <a:t>Liberal </a:t>
            </a:r>
            <a:r>
              <a:rPr lang="en-US" sz="2400" dirty="0" smtClean="0">
                <a:latin typeface="+mj-lt"/>
              </a:rPr>
              <a:t>Studies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Matthew Mahoney, Computer Technician</a:t>
            </a:r>
          </a:p>
          <a:p>
            <a:r>
              <a:rPr lang="en-US" sz="2400" dirty="0">
                <a:latin typeface="+mj-lt"/>
              </a:rPr>
              <a:t>Brian Marhaver, </a:t>
            </a:r>
            <a:r>
              <a:rPr lang="en-US" sz="2400" dirty="0" smtClean="0">
                <a:latin typeface="+mj-lt"/>
              </a:rPr>
              <a:t>CAS Director</a:t>
            </a:r>
          </a:p>
          <a:p>
            <a:r>
              <a:rPr lang="en-US" sz="2400" dirty="0" smtClean="0">
                <a:latin typeface="+mj-lt"/>
              </a:rPr>
              <a:t>Cheryl Perog, Nurse Practitioner</a:t>
            </a:r>
          </a:p>
          <a:p>
            <a:r>
              <a:rPr lang="en-US" sz="2400" dirty="0" smtClean="0">
                <a:latin typeface="+mj-lt"/>
              </a:rPr>
              <a:t>Heather Procopio, Athletic Trainer</a:t>
            </a:r>
          </a:p>
          <a:p>
            <a:r>
              <a:rPr lang="en-US" sz="2400" dirty="0" smtClean="0">
                <a:latin typeface="+mj-lt"/>
              </a:rPr>
              <a:t>Audrey Rapant, Adjunct, Ag. &amp; Food Mgt.</a:t>
            </a:r>
          </a:p>
          <a:p>
            <a:r>
              <a:rPr lang="en-US" sz="2400" dirty="0" smtClean="0">
                <a:latin typeface="+mj-lt"/>
              </a:rPr>
              <a:t>Jill Reid, webmaster (shared with Delhi)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3074" name="Picture 2" descr="C:\Users\vanckocs\AppData\Local\Microsoft\Windows\Temporary Internet Files\Content.IE5\SS464NJN\MC91021881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7751">
            <a:off x="562811" y="2114305"/>
            <a:ext cx="1602992" cy="255568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Relations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19400" y="1676400"/>
            <a:ext cx="5638800" cy="4343400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Updated Communications Guide – online</a:t>
            </a:r>
          </a:p>
          <a:p>
            <a:r>
              <a:rPr lang="en-US" sz="2400" dirty="0" smtClean="0">
                <a:latin typeface="+mj-lt"/>
              </a:rPr>
              <a:t>Graphic Standards Guide nearly complete</a:t>
            </a:r>
          </a:p>
          <a:p>
            <a:r>
              <a:rPr lang="en-US" sz="2400" dirty="0" smtClean="0">
                <a:latin typeface="+mj-lt"/>
              </a:rPr>
              <a:t>New format for business cards</a:t>
            </a:r>
          </a:p>
          <a:p>
            <a:r>
              <a:rPr lang="en-US" sz="2400" dirty="0" smtClean="0">
                <a:latin typeface="+mj-lt"/>
              </a:rPr>
              <a:t>Coby Now – Convenient!</a:t>
            </a:r>
          </a:p>
          <a:p>
            <a:pPr lvl="1"/>
            <a:r>
              <a:rPr lang="en-US" sz="1900" dirty="0" smtClean="0">
                <a:latin typeface="+mj-lt"/>
              </a:rPr>
              <a:t>Meetings, announcements, news on your desktop daily</a:t>
            </a:r>
          </a:p>
          <a:p>
            <a:pPr lvl="1"/>
            <a:r>
              <a:rPr lang="en-US" sz="1900" dirty="0" smtClean="0">
                <a:latin typeface="+mj-lt"/>
              </a:rPr>
              <a:t>Send items to:  mediarelations@cobleskill.edu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16764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9" name="Picture 3" descr="C:\Documents and Settings\vanckocs\Local Settings\Temporary Internet Files\Content.IE5\FVOREPSY\MP9004485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0574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41057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Relations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7315200" cy="4648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Web – Jill Reid, shared Webmaster, win-win</a:t>
            </a:r>
          </a:p>
          <a:p>
            <a:pPr lvl="1"/>
            <a:r>
              <a:rPr lang="en-US" sz="2000" dirty="0" smtClean="0">
                <a:latin typeface="+mj-lt"/>
              </a:rPr>
              <a:t>Monthly evaluation of web site hits &amp; engagement</a:t>
            </a:r>
          </a:p>
          <a:p>
            <a:pPr lvl="1"/>
            <a:r>
              <a:rPr lang="en-US" sz="2000" dirty="0" smtClean="0">
                <a:latin typeface="+mj-lt"/>
              </a:rPr>
              <a:t>Added rotating image slideshows to each landing page</a:t>
            </a:r>
          </a:p>
          <a:p>
            <a:pPr lvl="1"/>
            <a:r>
              <a:rPr lang="en-US" sz="2000" dirty="0" smtClean="0">
                <a:latin typeface="+mj-lt"/>
              </a:rPr>
              <a:t>New sections for Summer Session, Community Engagement, Graduate School Info, Construction Updates</a:t>
            </a:r>
          </a:p>
          <a:p>
            <a:pPr lvl="1"/>
            <a:r>
              <a:rPr lang="en-US" sz="2000" dirty="0" smtClean="0">
                <a:latin typeface="+mj-lt"/>
              </a:rPr>
              <a:t>Developed new web forms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400" dirty="0" smtClean="0">
                <a:latin typeface="+mj-lt"/>
              </a:rPr>
              <a:t>Looking Ahead</a:t>
            </a:r>
          </a:p>
          <a:p>
            <a:pPr marL="742950" lvl="2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Finalizing mission statement with Web Adv. Comm.</a:t>
            </a:r>
          </a:p>
          <a:p>
            <a:pPr marL="742950" lvl="2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Slight redesign of homepage &amp; addition of interactive enhancements, including videos</a:t>
            </a:r>
          </a:p>
          <a:p>
            <a:pPr marL="742950" lvl="2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Design new community page</a:t>
            </a:r>
          </a:p>
          <a:p>
            <a:pPr marL="742950" lvl="2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Research &amp; test campus-wide calendar system</a:t>
            </a:r>
          </a:p>
          <a:p>
            <a:pPr marL="742950" lvl="2" indent="-342900">
              <a:buClr>
                <a:schemeClr val="accent2"/>
              </a:buClr>
              <a:buSzPct val="75000"/>
            </a:pPr>
            <a:endParaRPr lang="en-US" sz="22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endParaRPr lang="en-US" dirty="0"/>
          </a:p>
        </p:txBody>
      </p:sp>
      <p:pic>
        <p:nvPicPr>
          <p:cNvPr id="16386" name="Picture 2" descr="C:\Users\vanckocs\AppData\Local\Microsoft\Windows\Temporary Internet Files\Content.IE5\ETNVB8ZC\MP900405386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73785">
            <a:off x="7030440" y="2026060"/>
            <a:ext cx="1721841" cy="1132793"/>
          </a:xfrm>
          <a:prstGeom prst="rect">
            <a:avLst/>
          </a:prstGeom>
          <a:noFill/>
        </p:spPr>
      </p:pic>
      <p:pic>
        <p:nvPicPr>
          <p:cNvPr id="16387" name="Picture 3" descr="C:\Program Files (x86)\Microsoft Office\MEDIA\CAGCAT10\j0234657.wm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640367">
            <a:off x="7021190" y="3651499"/>
            <a:ext cx="1600200" cy="203229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3075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College Advancement-Annual Fund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7086600" cy="4495800"/>
          </a:xfrm>
        </p:spPr>
        <p:txBody>
          <a:bodyPr/>
          <a:lstStyle/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Despite flood 1,400 pledges @ $63,961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Highest pledge fulfillment to date @ 67%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Highest parent pledge fulfillment to date @ 56%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Success due to 1,427 student payroll hours calling 26,000+ to alumni and parents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First affinity-based (alumni paired with campus interests) calling spring 2012.  Ag. Eng. Faculty Scholarship yielded 89% (highest) fulfillment rate, past alumni awardees called for Title III Prof. Dev. next highest rate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Title III started in 2008-09 with goal of $330,391 raised to be matched by DOE.  Raised $261,340.  Think Title III for your Annual Fund gift this year!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000" dirty="0" smtClean="0">
                <a:latin typeface="+mj-lt"/>
              </a:rPr>
              <a:t>Faculty/Staff Annual Fund giving DOUBLED to $35,274!</a:t>
            </a: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marL="342900" lvl="1" indent="-342900">
              <a:buClr>
                <a:schemeClr val="accent2"/>
              </a:buClr>
              <a:buSzPct val="75000"/>
            </a:pPr>
            <a:endParaRPr lang="en-US" sz="2000" dirty="0" smtClean="0">
              <a:latin typeface="+mj-lt"/>
            </a:endParaRPr>
          </a:p>
          <a:p>
            <a:pPr lvl="1"/>
            <a:endParaRPr lang="en-US" sz="2000" dirty="0">
              <a:latin typeface="+mj-lt"/>
            </a:endParaRPr>
          </a:p>
        </p:txBody>
      </p:sp>
      <p:pic>
        <p:nvPicPr>
          <p:cNvPr id="17410" name="Picture 2" descr="C:\Users\vanckocs\AppData\Local\Microsoft\Windows\Temporary Internet Files\Content.IE5\2F8KGUCX\MC900390688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133600"/>
            <a:ext cx="16002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74703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73075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College Advancement - Foundation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819400" y="1828800"/>
            <a:ext cx="5562600" cy="4114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Annual Fund Event sponsored by the Foundation</a:t>
            </a:r>
          </a:p>
          <a:p>
            <a:pPr lvl="1"/>
            <a:r>
              <a:rPr lang="en-US" sz="1900" dirty="0" smtClean="0">
                <a:latin typeface="+mj-lt"/>
              </a:rPr>
              <a:t>Culinary Extravaganza – netted four times as much as the 2011 Dinner Dance for a total of $10,117.80 and 220 guests</a:t>
            </a:r>
          </a:p>
          <a:p>
            <a:pPr lvl="1"/>
            <a:r>
              <a:rPr lang="en-US" sz="1900" dirty="0" smtClean="0">
                <a:latin typeface="+mj-lt"/>
              </a:rPr>
              <a:t>26</a:t>
            </a:r>
            <a:r>
              <a:rPr lang="en-US" sz="1900" baseline="30000" dirty="0" smtClean="0">
                <a:latin typeface="+mj-lt"/>
              </a:rPr>
              <a:t>th</a:t>
            </a:r>
            <a:r>
              <a:rPr lang="en-US" sz="1900" dirty="0" smtClean="0">
                <a:latin typeface="+mj-lt"/>
              </a:rPr>
              <a:t> Annual Foundation Golf Tournament – 132 golfers, netted record results of $17,000 thanks to the support of our local and regional corporate partners, alumni and faculty and staff</a:t>
            </a:r>
            <a:endParaRPr lang="en-US" sz="19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2954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7" name="Picture 3" descr="C:\Documents and Settings\vanckocs\Local Settings\Temporary Internet Files\Content.IE5\TK5NJSOG\MC9004384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1336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888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Advancement - Foundation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5334000" cy="3505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Natural Disaster Fund  balance $27,000</a:t>
            </a:r>
          </a:p>
          <a:p>
            <a:r>
              <a:rPr lang="en-US" sz="2400" dirty="0" smtClean="0">
                <a:latin typeface="+mj-lt"/>
              </a:rPr>
              <a:t>Congrats to Dr. Tom Cronin, elected as Faculty Representative to the Foundation Board</a:t>
            </a:r>
          </a:p>
        </p:txBody>
      </p:sp>
      <p:pic>
        <p:nvPicPr>
          <p:cNvPr id="19458" name="Picture 2" descr="C:\Users\vanckocs\AppData\Local\Microsoft\Windows\Temporary Internet Files\Content.IE5\SS464NJN\MC90041257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97822">
            <a:off x="5710351" y="2158099"/>
            <a:ext cx="2983817" cy="2717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305800" cy="1143000"/>
          </a:xfrm>
        </p:spPr>
        <p:txBody>
          <a:bodyPr/>
          <a:lstStyle/>
          <a:p>
            <a:r>
              <a:rPr lang="en-US" dirty="0" smtClean="0"/>
              <a:t>College Advancement - Foundation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133600" y="1828800"/>
            <a:ext cx="6705600" cy="4267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“Moving the Rolling Hills into the 21</a:t>
            </a:r>
            <a:r>
              <a:rPr lang="en-US" sz="2400" baseline="30000" dirty="0" smtClean="0">
                <a:latin typeface="+mj-lt"/>
              </a:rPr>
              <a:t>st</a:t>
            </a:r>
            <a:r>
              <a:rPr lang="en-US" sz="2400" dirty="0" smtClean="0">
                <a:latin typeface="+mj-lt"/>
              </a:rPr>
              <a:t> century”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 $5m fundraising campaign - campus initiatives</a:t>
            </a:r>
          </a:p>
          <a:p>
            <a:r>
              <a:rPr lang="en-US" sz="2400" dirty="0" smtClean="0">
                <a:latin typeface="+mj-lt"/>
              </a:rPr>
              <a:t>Enhancement of endowment funds $2.5m</a:t>
            </a:r>
          </a:p>
          <a:p>
            <a:pPr lvl="1"/>
            <a:r>
              <a:rPr lang="en-US" sz="1900" dirty="0" smtClean="0">
                <a:latin typeface="+mj-lt"/>
              </a:rPr>
              <a:t>Robert Emmons Endowed Chair</a:t>
            </a:r>
          </a:p>
          <a:p>
            <a:pPr lvl="1"/>
            <a:r>
              <a:rPr lang="en-US" sz="1900" dirty="0" smtClean="0">
                <a:latin typeface="+mj-lt"/>
              </a:rPr>
              <a:t>Jack Ingels Endowed Professorship</a:t>
            </a:r>
          </a:p>
          <a:p>
            <a:pPr lvl="1"/>
            <a:r>
              <a:rPr lang="en-US" sz="1900" dirty="0" smtClean="0">
                <a:latin typeface="+mj-lt"/>
              </a:rPr>
              <a:t>Dr. Michael Murphy Endowed Professorship</a:t>
            </a:r>
          </a:p>
          <a:p>
            <a:r>
              <a:rPr lang="en-US" sz="2400" dirty="0" smtClean="0">
                <a:latin typeface="+mj-lt"/>
              </a:rPr>
              <a:t>“1911 Heritage Society” - $350,000</a:t>
            </a:r>
          </a:p>
          <a:p>
            <a:r>
              <a:rPr lang="en-US" sz="2400" dirty="0" smtClean="0">
                <a:latin typeface="+mj-lt"/>
              </a:rPr>
              <a:t>Academic Programming Funds - $350,000</a:t>
            </a:r>
          </a:p>
          <a:p>
            <a:r>
              <a:rPr lang="en-US" sz="2400" dirty="0" smtClean="0">
                <a:latin typeface="+mj-lt"/>
              </a:rPr>
              <a:t>College Scholarship Fund - $400,000</a:t>
            </a:r>
          </a:p>
          <a:p>
            <a:r>
              <a:rPr lang="en-US" sz="2400" dirty="0" smtClean="0">
                <a:latin typeface="+mj-lt"/>
              </a:rPr>
              <a:t>Outdoor Sports &amp; Recreation Complex - $1,750m</a:t>
            </a:r>
          </a:p>
          <a:p>
            <a:endParaRPr lang="en-US" sz="24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6002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3" name="Picture 3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5115">
            <a:off x="468641" y="1818117"/>
            <a:ext cx="1678398" cy="24679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3075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College Advancement </a:t>
            </a:r>
            <a:br>
              <a:rPr lang="en-US" dirty="0" smtClean="0"/>
            </a:br>
            <a:r>
              <a:rPr lang="en-US" dirty="0" smtClean="0"/>
              <a:t> Foundation &amp; Alumni Scholarships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71628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Special thanks to members of the Scholarship Comm. for their dedicated service in distributing funds on behalf of the Foundation &amp; Alumni Association.</a:t>
            </a:r>
          </a:p>
          <a:p>
            <a:pPr lvl="1"/>
            <a:r>
              <a:rPr lang="en-US" sz="1900" dirty="0" smtClean="0">
                <a:latin typeface="+mj-lt"/>
              </a:rPr>
              <a:t>Incoming freshmen:  53 awards totaling $ 73,300</a:t>
            </a:r>
          </a:p>
          <a:p>
            <a:pPr lvl="1"/>
            <a:r>
              <a:rPr lang="en-US" sz="1900" dirty="0" smtClean="0">
                <a:latin typeface="+mj-lt"/>
              </a:rPr>
              <a:t>Returning students:   60 awards totaling $ 44,500</a:t>
            </a:r>
          </a:p>
          <a:p>
            <a:pPr lvl="1"/>
            <a:r>
              <a:rPr lang="en-US" sz="1900" dirty="0" smtClean="0">
                <a:latin typeface="+mj-lt"/>
              </a:rPr>
              <a:t>Merrill Scholars:       95 awards totaling $187,750</a:t>
            </a:r>
          </a:p>
          <a:p>
            <a:pPr lvl="1"/>
            <a:r>
              <a:rPr lang="en-US" sz="1900" b="1" dirty="0" smtClean="0">
                <a:latin typeface="+mj-lt"/>
              </a:rPr>
              <a:t>Total :</a:t>
            </a:r>
            <a:r>
              <a:rPr lang="en-US" sz="1900" dirty="0" smtClean="0">
                <a:latin typeface="+mj-lt"/>
              </a:rPr>
              <a:t>                     208 awards totaling $305,600</a:t>
            </a:r>
            <a:endParaRPr lang="en-US" sz="1900" b="1" dirty="0">
              <a:latin typeface="+mj-lt"/>
            </a:endParaRPr>
          </a:p>
        </p:txBody>
      </p:sp>
      <p:pic>
        <p:nvPicPr>
          <p:cNvPr id="18434" name="Picture 2" descr="C:\Users\vanckocs\AppData\Local\Microsoft\Windows\Temporary Internet Files\Content.IE5\2F8KGUCX\MC900412762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322028">
            <a:off x="6586916" y="3049830"/>
            <a:ext cx="2135139" cy="13033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Advancement - Alumni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56388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Alumni Association building new apartment style housing on the north side of campus. </a:t>
            </a:r>
          </a:p>
          <a:p>
            <a:r>
              <a:rPr lang="en-US" sz="2400" dirty="0" smtClean="0">
                <a:latin typeface="+mj-lt"/>
              </a:rPr>
              <a:t>Supporting, with the College Foundation, the Rt. 7 project by purchasing college banners to be displayed on the lamp posts</a:t>
            </a:r>
          </a:p>
          <a:p>
            <a:r>
              <a:rPr lang="en-US" sz="2400" dirty="0" smtClean="0">
                <a:latin typeface="+mj-lt"/>
              </a:rPr>
              <a:t>Re-establishing alumni publication</a:t>
            </a: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19800" y="1828800"/>
            <a:ext cx="27432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2" name="Picture 4" descr="C:\Documents and Settings\vanckocs\Local Settings\Temporary Internet Files\Content.IE5\BL0FYJXU\MP9004226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743200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259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Advancement – Grants &amp; Sponsored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3352800"/>
            <a:ext cx="6400800" cy="2438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Total 2011-12 Awards:  13 for $1,776,547</a:t>
            </a:r>
          </a:p>
          <a:p>
            <a:r>
              <a:rPr lang="en-US" sz="2400" dirty="0" smtClean="0">
                <a:latin typeface="+mj-lt"/>
              </a:rPr>
              <a:t>Notes:</a:t>
            </a:r>
          </a:p>
          <a:p>
            <a:pPr lvl="1"/>
            <a:r>
              <a:rPr lang="en-US" sz="1900" dirty="0" smtClean="0">
                <a:latin typeface="+mj-lt"/>
              </a:rPr>
              <a:t>Total # submitted &amp; $ requested are both 4-year highs</a:t>
            </a:r>
          </a:p>
          <a:p>
            <a:pPr lvl="1"/>
            <a:r>
              <a:rPr lang="en-US" sz="1900" dirty="0" smtClean="0">
                <a:latin typeface="+mj-lt"/>
              </a:rPr>
              <a:t>Total awarded ($1,776.547) is </a:t>
            </a:r>
            <a:r>
              <a:rPr lang="en-US" sz="1900" b="1" dirty="0" smtClean="0">
                <a:latin typeface="+mj-lt"/>
              </a:rPr>
              <a:t>average </a:t>
            </a:r>
            <a:r>
              <a:rPr lang="en-US" sz="1900" dirty="0" smtClean="0">
                <a:latin typeface="+mj-lt"/>
              </a:rPr>
              <a:t>for Cobleskill</a:t>
            </a:r>
          </a:p>
          <a:p>
            <a:pPr lvl="1"/>
            <a:r>
              <a:rPr lang="en-US" sz="1900" dirty="0" smtClean="0">
                <a:latin typeface="+mj-lt"/>
              </a:rPr>
              <a:t>Total # awarded (10) is </a:t>
            </a:r>
            <a:r>
              <a:rPr lang="en-US" sz="1900" b="1" dirty="0" smtClean="0">
                <a:latin typeface="+mj-lt"/>
              </a:rPr>
              <a:t>average </a:t>
            </a:r>
            <a:r>
              <a:rPr lang="en-US" sz="1900" dirty="0" smtClean="0">
                <a:latin typeface="+mj-lt"/>
              </a:rPr>
              <a:t>for Cobleskill</a:t>
            </a:r>
          </a:p>
          <a:p>
            <a:pPr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29698" name="Picture 2" descr="C:\Documents and Settings\vanckocs\Local Settings\Temporary Internet Files\Content.IE5\BL0FYJXU\MC900012885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473">
            <a:off x="6858000" y="3810000"/>
            <a:ext cx="1904999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7182992"/>
              </p:ext>
            </p:extLst>
          </p:nvPr>
        </p:nvGraphicFramePr>
        <p:xfrm>
          <a:off x="381001" y="1752147"/>
          <a:ext cx="8381999" cy="142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/>
                <a:gridCol w="1779105"/>
                <a:gridCol w="1822174"/>
                <a:gridCol w="1822174"/>
                <a:gridCol w="1967947"/>
              </a:tblGrid>
              <a:tr h="591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Submitted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2010-11/2011-12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Awarded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2010-11/2011-12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Denied</a:t>
                      </a:r>
                    </a:p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2010-11/2011-12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Pending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2010-11/2011-12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378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Number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3/28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3/10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0/17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0/1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1745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Amount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$1.15m/$18.8m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$1.15m/$625k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0/$17.9m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0/$148k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47426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Grants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2600" y="1828800"/>
            <a:ext cx="7010400" cy="4191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4 electro-fishing contracts ($64,204) Mark Cornwell</a:t>
            </a:r>
          </a:p>
          <a:p>
            <a:r>
              <a:rPr lang="en-US" sz="2400" dirty="0" smtClean="0">
                <a:latin typeface="+mj-lt"/>
              </a:rPr>
              <a:t>Leading Principal Investigators:</a:t>
            </a:r>
          </a:p>
          <a:p>
            <a:pPr lvl="1"/>
            <a:r>
              <a:rPr lang="en-US" sz="1900" dirty="0" smtClean="0">
                <a:latin typeface="+mj-lt"/>
              </a:rPr>
              <a:t>John Kowal (2)</a:t>
            </a:r>
          </a:p>
          <a:p>
            <a:pPr lvl="1"/>
            <a:r>
              <a:rPr lang="en-US" sz="1900" dirty="0" smtClean="0">
                <a:latin typeface="+mj-lt"/>
              </a:rPr>
              <a:t>Jason Evans (2)</a:t>
            </a:r>
          </a:p>
          <a:p>
            <a:pPr lvl="1"/>
            <a:r>
              <a:rPr lang="en-US" sz="1900" dirty="0" smtClean="0">
                <a:latin typeface="+mj-lt"/>
              </a:rPr>
              <a:t>Doug Goodale (3)</a:t>
            </a:r>
          </a:p>
          <a:p>
            <a:pPr lvl="1"/>
            <a:r>
              <a:rPr lang="en-US" sz="1900" dirty="0" smtClean="0">
                <a:latin typeface="+mj-lt"/>
              </a:rPr>
              <a:t>Susan Jagendorf (3)</a:t>
            </a:r>
          </a:p>
          <a:p>
            <a:pPr lvl="1"/>
            <a:r>
              <a:rPr lang="en-US" sz="1900" dirty="0" smtClean="0">
                <a:latin typeface="+mj-lt"/>
              </a:rPr>
              <a:t>Mike Wacksman (2)</a:t>
            </a:r>
          </a:p>
          <a:p>
            <a:r>
              <a:rPr lang="en-US" sz="2400" dirty="0" smtClean="0">
                <a:latin typeface="+mj-lt"/>
              </a:rPr>
              <a:t>Other grant activities:</a:t>
            </a:r>
          </a:p>
          <a:p>
            <a:pPr lvl="1"/>
            <a:r>
              <a:rPr lang="en-US" sz="1900" dirty="0" smtClean="0">
                <a:latin typeface="+mj-lt"/>
              </a:rPr>
              <a:t>DECMOU renewed for 3 yrs. ($822,000), Mike Losito mgr.</a:t>
            </a:r>
          </a:p>
          <a:p>
            <a:pPr lvl="1"/>
            <a:r>
              <a:rPr lang="en-US" sz="1900" dirty="0" smtClean="0">
                <a:latin typeface="+mj-lt"/>
              </a:rPr>
              <a:t>Drs. Harman (Oneonta) &amp; John Foster – NSF $94,315, equip. in grant utilized on campus in paddlefish diet studies &amp; others</a:t>
            </a:r>
            <a:endParaRPr lang="en-US" sz="1900" dirty="0">
              <a:latin typeface="+mj-lt"/>
            </a:endParaRPr>
          </a:p>
        </p:txBody>
      </p:sp>
      <p:pic>
        <p:nvPicPr>
          <p:cNvPr id="30722" name="Picture 2" descr="C:\Documents and Settings\vanckocs\Local Settings\Temporary Internet Files\Content.IE5\TK5NJSOG\MC910217219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2192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539348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62484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Christine Richter, Adjunct, Ag. &amp; Food Mkt.</a:t>
            </a:r>
          </a:p>
          <a:p>
            <a:r>
              <a:rPr lang="en-US" sz="2400" dirty="0" smtClean="0">
                <a:latin typeface="+mj-lt"/>
              </a:rPr>
              <a:t>Mohamed </a:t>
            </a:r>
            <a:r>
              <a:rPr lang="en-US" sz="2400" dirty="0">
                <a:latin typeface="+mj-lt"/>
              </a:rPr>
              <a:t>Saeed-Baligh, Electronic Media Counselor/New </a:t>
            </a:r>
            <a:r>
              <a:rPr lang="en-US" sz="2400" dirty="0" smtClean="0">
                <a:latin typeface="+mj-lt"/>
              </a:rPr>
              <a:t>Media</a:t>
            </a:r>
          </a:p>
          <a:p>
            <a:r>
              <a:rPr lang="en-US" sz="2400" dirty="0" smtClean="0">
                <a:latin typeface="+mj-lt"/>
              </a:rPr>
              <a:t>Laura Skinner, IST Nat. Sci. &amp; Math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Steven Spinicchia, UP Officer </a:t>
            </a:r>
            <a:r>
              <a:rPr lang="en-US" sz="2400" dirty="0" smtClean="0">
                <a:latin typeface="+mj-lt"/>
              </a:rPr>
              <a:t>1</a:t>
            </a:r>
          </a:p>
          <a:p>
            <a:r>
              <a:rPr lang="en-US" sz="2400" dirty="0" smtClean="0">
                <a:latin typeface="+mj-lt"/>
              </a:rPr>
              <a:t>Alysha Stephens, Merits Coordinator</a:t>
            </a:r>
          </a:p>
          <a:p>
            <a:r>
              <a:rPr lang="en-US" sz="2400" dirty="0" smtClean="0">
                <a:latin typeface="+mj-lt"/>
              </a:rPr>
              <a:t>Kimberly Sternheimer, Adjunct, Ag. &amp; Food 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45057" name="Picture 1" descr="C:\Users\vanckocs\AppData\Local\Microsoft\Windows\Temporary Internet Files\Content.IE5\SS464NJN\MC90023128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19050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37687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Management</a:t>
            </a:r>
            <a:br>
              <a:rPr lang="en-US" dirty="0" smtClean="0"/>
            </a:br>
            <a:r>
              <a:rPr lang="en-US" dirty="0" smtClean="0"/>
              <a:t>Capital Projects in Construction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7400" y="1676400"/>
            <a:ext cx="6629400" cy="4343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Dairy Complex infrastructure improvements, heifer barn (8/12)</a:t>
            </a:r>
          </a:p>
          <a:p>
            <a:r>
              <a:rPr lang="en-US" sz="2400" dirty="0" smtClean="0">
                <a:latin typeface="+mj-lt"/>
              </a:rPr>
              <a:t>Route 7 enhancement project (8/12)</a:t>
            </a:r>
          </a:p>
          <a:p>
            <a:r>
              <a:rPr lang="en-US" sz="2400" dirty="0" smtClean="0">
                <a:latin typeface="+mj-lt"/>
              </a:rPr>
              <a:t>Campus site surface upgrades – reconstruction of green spaces, plazas, walkways (11/12)</a:t>
            </a:r>
          </a:p>
          <a:p>
            <a:r>
              <a:rPr lang="en-US" sz="2400" dirty="0" smtClean="0">
                <a:latin typeface="+mj-lt"/>
              </a:rPr>
              <a:t>Wheeler Hall interior renovation (9/12)</a:t>
            </a:r>
          </a:p>
          <a:p>
            <a:r>
              <a:rPr lang="en-US" sz="2400" dirty="0" smtClean="0">
                <a:latin typeface="+mj-lt"/>
              </a:rPr>
              <a:t>Emergency broadcast system (8/12)</a:t>
            </a:r>
          </a:p>
          <a:p>
            <a:r>
              <a:rPr lang="en-US" sz="2400" dirty="0" smtClean="0">
                <a:latin typeface="+mj-lt"/>
              </a:rPr>
              <a:t>Center for Ag. &amp; Natural Resources (6/14)</a:t>
            </a:r>
          </a:p>
          <a:p>
            <a:r>
              <a:rPr lang="en-US" sz="2400" dirty="0" smtClean="0">
                <a:latin typeface="+mj-lt"/>
              </a:rPr>
              <a:t>New construction website (projects, updates, detours, etc.):  www.cobleskill.edu/construction</a:t>
            </a: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371600" cy="4038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1508" name="Picture 4" descr="C:\Users\vanckocs\AppData\Local\Microsoft\Windows\Temporary Internet Files\Content.IE5\SS464NJN\MC9004315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143"/>
            <a:ext cx="1828800" cy="2285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33952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Management</a:t>
            </a:r>
            <a:br>
              <a:rPr lang="en-US" dirty="0" smtClean="0"/>
            </a:br>
            <a:r>
              <a:rPr lang="en-US" dirty="0" smtClean="0"/>
              <a:t>Projects in 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0" y="1828800"/>
            <a:ext cx="56388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Alumni Commons (7/14)</a:t>
            </a:r>
          </a:p>
          <a:p>
            <a:r>
              <a:rPr lang="en-US" sz="2400" dirty="0" smtClean="0">
                <a:latin typeface="+mj-lt"/>
              </a:rPr>
              <a:t>UPD Johnson Hall addition (1/13)</a:t>
            </a:r>
          </a:p>
          <a:p>
            <a:r>
              <a:rPr lang="en-US" sz="2400" dirty="0" smtClean="0">
                <a:latin typeface="+mj-lt"/>
              </a:rPr>
              <a:t>Sidewalk construction for safety – North campus (8/13)</a:t>
            </a:r>
          </a:p>
          <a:p>
            <a:r>
              <a:rPr lang="en-US" sz="2400" dirty="0" smtClean="0">
                <a:latin typeface="+mj-lt"/>
              </a:rPr>
              <a:t>Refurbish water tank &amp; upgrade lines (8/13)</a:t>
            </a:r>
          </a:p>
          <a:p>
            <a:r>
              <a:rPr lang="en-US" sz="2400" dirty="0" smtClean="0">
                <a:latin typeface="+mj-lt"/>
              </a:rPr>
              <a:t>Renovation of Home Economics (1/16)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8288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531" name="Picture 3" descr="C:\Users\vanckocs\AppData\Local\Microsoft\Windows\Temporary Internet Files\Content.IE5\XDQLWT21\MP9004386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4384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430657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Management</a:t>
            </a:r>
            <a:br>
              <a:rPr lang="en-US" dirty="0" smtClean="0"/>
            </a:br>
            <a:r>
              <a:rPr lang="en-US" dirty="0" smtClean="0"/>
              <a:t>Capital Crew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8305800" cy="4343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4 new, ft, CSEA rep. employees started 6/1</a:t>
            </a:r>
          </a:p>
          <a:p>
            <a:r>
              <a:rPr lang="en-US" sz="2400" dirty="0" smtClean="0">
                <a:latin typeface="+mj-lt"/>
              </a:rPr>
              <a:t>Funded entirely through Capital Plan</a:t>
            </a:r>
          </a:p>
          <a:p>
            <a:r>
              <a:rPr lang="en-US" sz="2400" dirty="0" smtClean="0">
                <a:latin typeface="+mj-lt"/>
              </a:rPr>
              <a:t>Doing small capital projects on campus</a:t>
            </a:r>
          </a:p>
          <a:p>
            <a:r>
              <a:rPr lang="en-US" sz="2400" dirty="0" smtClean="0">
                <a:latin typeface="+mj-lt"/>
              </a:rPr>
              <a:t>Greater responsiveness, saves money</a:t>
            </a:r>
          </a:p>
          <a:p>
            <a:r>
              <a:rPr lang="en-US" sz="2400" dirty="0" smtClean="0">
                <a:latin typeface="+mj-lt"/>
              </a:rPr>
              <a:t>Free maintenance staff to do maint. work</a:t>
            </a:r>
          </a:p>
          <a:p>
            <a:r>
              <a:rPr lang="en-US" sz="2400" dirty="0" smtClean="0">
                <a:latin typeface="+mj-lt"/>
              </a:rPr>
              <a:t>Accomplished so far:</a:t>
            </a:r>
          </a:p>
          <a:p>
            <a:pPr lvl="1"/>
            <a:r>
              <a:rPr lang="en-US" sz="1900" dirty="0" smtClean="0">
                <a:latin typeface="+mj-lt"/>
              </a:rPr>
              <a:t>Refurbished Tiger’s Den</a:t>
            </a:r>
          </a:p>
          <a:p>
            <a:pPr lvl="1"/>
            <a:r>
              <a:rPr lang="en-US" sz="1900" dirty="0" smtClean="0">
                <a:latin typeface="+mj-lt"/>
              </a:rPr>
              <a:t>Modified space to relocate Fisheries/Wildlife &amp; livestock for CANR</a:t>
            </a:r>
          </a:p>
          <a:p>
            <a:pPr lvl="1"/>
            <a:r>
              <a:rPr lang="en-US" sz="1900" dirty="0" smtClean="0">
                <a:latin typeface="+mj-lt"/>
              </a:rPr>
              <a:t>Installed hardware for emergency broadcast system</a:t>
            </a:r>
          </a:p>
          <a:p>
            <a:pPr lvl="1"/>
            <a:r>
              <a:rPr lang="en-US" sz="1900" dirty="0" smtClean="0">
                <a:latin typeface="+mj-lt"/>
              </a:rPr>
              <a:t>Extensive work in the hangar</a:t>
            </a:r>
          </a:p>
          <a:p>
            <a:pPr lvl="1"/>
            <a:r>
              <a:rPr lang="en-US" sz="1900" dirty="0" smtClean="0">
                <a:latin typeface="+mj-lt"/>
              </a:rPr>
              <a:t>Installed acoustical tile in Wheeler addition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05600" y="1828800"/>
            <a:ext cx="1981200" cy="289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5" name="Picture 3" descr="C:\Users\vanckocs\AppData\Local\Microsoft\Windows\Temporary Internet Files\Content.IE5\SS464NJN\MC9002899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209800" cy="2458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9718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Facilities Management</a:t>
            </a:r>
            <a:br>
              <a:rPr lang="en-US" dirty="0" smtClean="0"/>
            </a:br>
            <a:r>
              <a:rPr lang="en-US" dirty="0" smtClean="0"/>
              <a:t>Capital Crew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8006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Planned for this fall:</a:t>
            </a:r>
          </a:p>
          <a:p>
            <a:pPr lvl="1"/>
            <a:r>
              <a:rPr lang="en-US" sz="1900" dirty="0" smtClean="0">
                <a:latin typeface="+mj-lt"/>
              </a:rPr>
              <a:t>Schopeg updates</a:t>
            </a:r>
          </a:p>
          <a:p>
            <a:pPr lvl="1"/>
            <a:r>
              <a:rPr lang="en-US" sz="1900" dirty="0" smtClean="0">
                <a:latin typeface="+mj-lt"/>
              </a:rPr>
              <a:t>American Heritage restaurant updates</a:t>
            </a:r>
          </a:p>
          <a:p>
            <a:pPr lvl="1"/>
            <a:r>
              <a:rPr lang="en-US" sz="1900" dirty="0" smtClean="0">
                <a:latin typeface="+mj-lt"/>
              </a:rPr>
              <a:t>Wheeler addition soundproofing</a:t>
            </a:r>
          </a:p>
          <a:p>
            <a:pPr lvl="1"/>
            <a:r>
              <a:rPr lang="en-US" sz="1900" dirty="0" smtClean="0">
                <a:latin typeface="+mj-lt"/>
              </a:rPr>
              <a:t>Champlin Catering Lab updates</a:t>
            </a:r>
          </a:p>
          <a:p>
            <a:pPr lvl="1"/>
            <a:r>
              <a:rPr lang="en-US" sz="1900" dirty="0" smtClean="0">
                <a:latin typeface="+mj-lt"/>
              </a:rPr>
              <a:t>New Fitness Stations on Fitness Trail</a:t>
            </a:r>
          </a:p>
          <a:p>
            <a:pPr lvl="2"/>
            <a:r>
              <a:rPr lang="en-US" sz="1700" dirty="0" smtClean="0">
                <a:latin typeface="+mj-lt"/>
              </a:rPr>
              <a:t>Grounds Dept. will rehab and replace items on current Fitness Trail</a:t>
            </a:r>
          </a:p>
          <a:p>
            <a:pPr lvl="2"/>
            <a:r>
              <a:rPr lang="en-US" sz="1700" dirty="0" smtClean="0">
                <a:latin typeface="+mj-lt"/>
              </a:rPr>
              <a:t>Installation of 11 new stations</a:t>
            </a:r>
            <a:endParaRPr lang="en-US" sz="17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 rot="243347">
            <a:off x="5562600" y="1828800"/>
            <a:ext cx="2971800" cy="4038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4580" name="Picture 4" descr="C:\Users\vanckocs\AppData\Local\Microsoft\Windows\Temporary Internet Files\Content.IE5\2F8KGUCX\MM90033663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24384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13821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Resources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91000" y="1828800"/>
            <a:ext cx="44958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Local retirement incentive offered – 16 faculty and staff retiring</a:t>
            </a:r>
          </a:p>
          <a:p>
            <a:r>
              <a:rPr lang="en-US" sz="2400" dirty="0" smtClean="0">
                <a:latin typeface="+mj-lt"/>
              </a:rPr>
              <a:t>Workplace Violence prevention program and training – entire campus trained</a:t>
            </a:r>
          </a:p>
          <a:p>
            <a:r>
              <a:rPr lang="en-US" sz="2400" dirty="0" smtClean="0">
                <a:latin typeface="+mj-lt"/>
              </a:rPr>
              <a:t>New M/C evaluation process launched</a:t>
            </a:r>
          </a:p>
          <a:p>
            <a:r>
              <a:rPr lang="en-US" sz="2400" dirty="0" smtClean="0">
                <a:latin typeface="+mj-lt"/>
              </a:rPr>
              <a:t>HR administering professional development funds</a:t>
            </a: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3528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3" name="Picture 3" descr="C:\Users\vanckocs\AppData\Local\Microsoft\Windows\Temporary Internet Files\Content.IE5\SS464NJN\MC9000500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5814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ITS –Summer Projects Update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1371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81200" y="1752600"/>
            <a:ext cx="6781800" cy="4114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Warner Hall data center upgrades – new, fast servers; 20 terabytes of storage</a:t>
            </a:r>
          </a:p>
          <a:p>
            <a:r>
              <a:rPr lang="en-US" sz="2400" dirty="0" smtClean="0">
                <a:latin typeface="+mj-lt"/>
              </a:rPr>
              <a:t>Wireless upgrades to all academic areas – can accommodate multiple Internet devices</a:t>
            </a:r>
          </a:p>
          <a:p>
            <a:r>
              <a:rPr lang="en-US" sz="2400" dirty="0" smtClean="0">
                <a:latin typeface="+mj-lt"/>
              </a:rPr>
              <a:t>Wheeler renovations</a:t>
            </a:r>
          </a:p>
          <a:p>
            <a:r>
              <a:rPr lang="en-US" sz="2400" dirty="0" smtClean="0">
                <a:latin typeface="+mj-lt"/>
              </a:rPr>
              <a:t>Bouck Theatre projector replaced</a:t>
            </a:r>
          </a:p>
          <a:p>
            <a:r>
              <a:rPr lang="en-US" sz="2400" dirty="0" smtClean="0">
                <a:latin typeface="+mj-lt"/>
              </a:rPr>
              <a:t>Warner 11, Wheeler 110, Hodder 105 upgraded</a:t>
            </a:r>
          </a:p>
          <a:p>
            <a:r>
              <a:rPr lang="en-US" sz="2400" dirty="0" smtClean="0">
                <a:latin typeface="+mj-lt"/>
              </a:rPr>
              <a:t>Replaced voicemail systems, can forward messages to email, smart/cell phones</a:t>
            </a:r>
          </a:p>
          <a:p>
            <a:r>
              <a:rPr lang="en-US" sz="2400" dirty="0" smtClean="0">
                <a:latin typeface="+mj-lt"/>
              </a:rPr>
              <a:t>Email upgrade (MS Live to Office 365)</a:t>
            </a:r>
            <a:endParaRPr lang="en-US" sz="2400" dirty="0">
              <a:latin typeface="+mj-lt"/>
            </a:endParaRPr>
          </a:p>
        </p:txBody>
      </p:sp>
      <p:pic>
        <p:nvPicPr>
          <p:cNvPr id="39938" name="Picture 2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3716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4121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ITS Upcoming for 2012-13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5867400" cy="4191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CANR construction</a:t>
            </a:r>
          </a:p>
          <a:p>
            <a:r>
              <a:rPr lang="en-US" sz="2400" dirty="0" smtClean="0">
                <a:latin typeface="+mj-lt"/>
              </a:rPr>
              <a:t>New residence apartments IT planning</a:t>
            </a:r>
          </a:p>
          <a:p>
            <a:r>
              <a:rPr lang="en-US" sz="2400" dirty="0" smtClean="0">
                <a:latin typeface="+mj-lt"/>
              </a:rPr>
              <a:t>Internet upgrade to 1GB bandwidth</a:t>
            </a:r>
          </a:p>
          <a:p>
            <a:r>
              <a:rPr lang="en-US" sz="2400" dirty="0" smtClean="0">
                <a:latin typeface="+mj-lt"/>
              </a:rPr>
              <a:t>Continued Datacenter upgrades</a:t>
            </a:r>
          </a:p>
          <a:p>
            <a:r>
              <a:rPr lang="en-US" sz="2400" dirty="0" smtClean="0">
                <a:latin typeface="+mj-lt"/>
              </a:rPr>
              <a:t>Continued network upgrades</a:t>
            </a:r>
          </a:p>
          <a:p>
            <a:r>
              <a:rPr lang="en-US" sz="2400" dirty="0" smtClean="0">
                <a:latin typeface="+mj-lt"/>
              </a:rPr>
              <a:t>Continued computer lab upgrades</a:t>
            </a:r>
          </a:p>
          <a:p>
            <a:r>
              <a:rPr lang="en-US" sz="2400" dirty="0" smtClean="0">
                <a:latin typeface="+mj-lt"/>
              </a:rPr>
              <a:t>Continued end user equipment upgrades</a:t>
            </a:r>
          </a:p>
          <a:p>
            <a:r>
              <a:rPr lang="en-US" sz="2400" dirty="0" smtClean="0">
                <a:latin typeface="+mj-lt"/>
              </a:rPr>
              <a:t>Continued classroom upgrades</a:t>
            </a:r>
          </a:p>
          <a:p>
            <a:pPr>
              <a:buNone/>
            </a:pPr>
            <a:endParaRPr lang="en-US" sz="2400" dirty="0" smtClean="0">
              <a:latin typeface="+mj-lt"/>
            </a:endParaRPr>
          </a:p>
        </p:txBody>
      </p:sp>
      <p:pic>
        <p:nvPicPr>
          <p:cNvPr id="40962" name="Picture 2" descr="C:\Documents and Settings\vanckocs\Local Settings\Temporary Internet Files\Content.IE5\FVOREPSY\MP90043121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018">
            <a:off x="6593274" y="2147492"/>
            <a:ext cx="2133600" cy="292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38007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ITS Upcoming Continued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4600" y="1828800"/>
            <a:ext cx="6172200" cy="4038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Banner upgrades/improvements – Degree Works, Nelnet, eRezLife, reporting and other as recommended by SWAT Committee</a:t>
            </a:r>
          </a:p>
          <a:p>
            <a:r>
              <a:rPr lang="en-US" sz="2400" dirty="0" smtClean="0">
                <a:latin typeface="+mj-lt"/>
              </a:rPr>
              <a:t>Degree Works going live fall 2012</a:t>
            </a:r>
          </a:p>
          <a:p>
            <a:r>
              <a:rPr lang="en-US" sz="2400" dirty="0" smtClean="0">
                <a:latin typeface="+mj-lt"/>
              </a:rPr>
              <a:t>Web upgrades/improvements as recommended by Web Standards Committee</a:t>
            </a: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1944624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988" name="Picture 4" descr="C:\Documents and Settings\vanckocs\Local Settings\Temporary Internet Files\Content.IE5\TK5NJSOG\MP9004388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9050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28127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lking Tr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9144000" cy="7141229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3276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733800" y="1828800"/>
            <a:ext cx="4953000" cy="4038600"/>
          </a:xfrm>
        </p:spPr>
        <p:txBody>
          <a:bodyPr/>
          <a:lstStyle/>
          <a:p>
            <a:pPr>
              <a:buNone/>
            </a:pPr>
            <a:endParaRPr lang="en-US" sz="2400" dirty="0"/>
          </a:p>
        </p:txBody>
      </p:sp>
      <p:pic>
        <p:nvPicPr>
          <p:cNvPr id="32772" name="Picture 4" descr="C:\Documents and Settings\vanckocs\Local Settings\Temporary Internet Files\Content.IE5\FVOREPSY\MC9002810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24200" cy="3825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108093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20574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743200" y="1981200"/>
            <a:ext cx="6096000" cy="3886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Lauren Warner, Adjunct, Liberal Studies</a:t>
            </a:r>
          </a:p>
          <a:p>
            <a:r>
              <a:rPr lang="en-US" sz="2400" dirty="0" smtClean="0">
                <a:latin typeface="+mj-lt"/>
              </a:rPr>
              <a:t>Jaymes White, Residence Hall Director</a:t>
            </a:r>
          </a:p>
          <a:p>
            <a:r>
              <a:rPr lang="en-US" sz="2400" dirty="0" smtClean="0">
                <a:latin typeface="+mj-lt"/>
              </a:rPr>
              <a:t>Trudy Williams, Writing Center Manager</a:t>
            </a:r>
          </a:p>
          <a:p>
            <a:r>
              <a:rPr lang="en-US" sz="2400" dirty="0" smtClean="0">
                <a:latin typeface="+mj-lt"/>
              </a:rPr>
              <a:t>Kelly Yacobucci, 1</a:t>
            </a:r>
            <a:r>
              <a:rPr lang="en-US" sz="2400" baseline="30000" dirty="0" smtClean="0">
                <a:latin typeface="+mj-lt"/>
              </a:rPr>
              <a:t>st</a:t>
            </a:r>
            <a:r>
              <a:rPr lang="en-US" sz="2400" dirty="0" smtClean="0">
                <a:latin typeface="+mj-lt"/>
              </a:rPr>
              <a:t> Year Exp. Counselor</a:t>
            </a:r>
          </a:p>
          <a:p>
            <a:r>
              <a:rPr lang="en-US" sz="2400" dirty="0" smtClean="0">
                <a:latin typeface="+mj-lt"/>
              </a:rPr>
              <a:t>Anthony Young, Adjunct, Ag. &amp; Food Mkt.</a:t>
            </a:r>
          </a:p>
          <a:p>
            <a:r>
              <a:rPr lang="en-US" sz="2400" dirty="0" smtClean="0">
                <a:latin typeface="+mj-lt"/>
              </a:rPr>
              <a:t>Hui Zhao, Research Asst., Biotechnology</a:t>
            </a:r>
            <a:endParaRPr lang="en-US" sz="2400" dirty="0">
              <a:latin typeface="+mj-lt"/>
            </a:endParaRPr>
          </a:p>
        </p:txBody>
      </p:sp>
      <p:pic>
        <p:nvPicPr>
          <p:cNvPr id="66562" name="Picture 2" descr="C:\Users\vanckocs\AppData\Local\Microsoft\Windows\Temporary Internet Files\Content.IE5\SS464NJN\MC900071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2209799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Promotions/Position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8458200" cy="47244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Derwin Bennett to Director of EOP</a:t>
            </a:r>
          </a:p>
          <a:p>
            <a:r>
              <a:rPr lang="en-US" sz="2000" dirty="0" smtClean="0">
                <a:latin typeface="+mj-lt"/>
              </a:rPr>
              <a:t>Mark Braun to Professor</a:t>
            </a:r>
          </a:p>
          <a:p>
            <a:r>
              <a:rPr lang="en-US" sz="2000" dirty="0" smtClean="0">
                <a:latin typeface="+mj-lt"/>
              </a:rPr>
              <a:t>Howard Coger to Carpenter</a:t>
            </a:r>
          </a:p>
          <a:p>
            <a:r>
              <a:rPr lang="en-US" sz="2000" dirty="0" smtClean="0">
                <a:latin typeface="+mj-lt"/>
              </a:rPr>
              <a:t>Paul Dunn to EOP Acad. Advisement Asst.</a:t>
            </a:r>
          </a:p>
          <a:p>
            <a:r>
              <a:rPr lang="en-US" sz="2000" dirty="0" smtClean="0">
                <a:latin typeface="+mj-lt"/>
              </a:rPr>
              <a:t>Dayton Maxwell to Professor</a:t>
            </a:r>
          </a:p>
          <a:p>
            <a:r>
              <a:rPr lang="en-US" sz="2000" dirty="0" smtClean="0">
                <a:latin typeface="+mj-lt"/>
              </a:rPr>
              <a:t>Kathleen Miller to Plant Utilities Asst.</a:t>
            </a:r>
          </a:p>
          <a:p>
            <a:r>
              <a:rPr lang="en-US" sz="2000" dirty="0" smtClean="0">
                <a:latin typeface="+mj-lt"/>
              </a:rPr>
              <a:t>Deborah Richards to Staff Associate</a:t>
            </a:r>
          </a:p>
          <a:p>
            <a:r>
              <a:rPr lang="en-US" sz="2000" dirty="0" smtClean="0">
                <a:latin typeface="+mj-lt"/>
              </a:rPr>
              <a:t>Donald Schaffer to Plant Utilities Eng. 3</a:t>
            </a:r>
          </a:p>
          <a:p>
            <a:r>
              <a:rPr lang="en-US" sz="2000" dirty="0" smtClean="0">
                <a:latin typeface="+mj-lt"/>
              </a:rPr>
              <a:t>Kane Seamon to Crops &amp; Equip. Mgr.</a:t>
            </a:r>
          </a:p>
          <a:p>
            <a:r>
              <a:rPr lang="en-US" sz="2000" dirty="0" smtClean="0">
                <a:latin typeface="+mj-lt"/>
              </a:rPr>
              <a:t>Joseph Sprague to Distinguished Teaching Professor</a:t>
            </a:r>
          </a:p>
          <a:p>
            <a:r>
              <a:rPr lang="en-US" sz="2000" dirty="0" smtClean="0">
                <a:latin typeface="+mj-lt"/>
              </a:rPr>
              <a:t>Christopher Stanonis to Complex Coordinator</a:t>
            </a:r>
          </a:p>
          <a:p>
            <a:r>
              <a:rPr lang="en-US" sz="2000" dirty="0" smtClean="0">
                <a:latin typeface="+mj-lt"/>
              </a:rPr>
              <a:t>Jennifer Walrath to EOP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7170" name="Picture 2" descr="C:\Users\vanckocs\AppData\Local\Microsoft\Windows\Temporary Internet Files\Content.IE5\ETNVB8ZC\MC900434766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828800"/>
            <a:ext cx="2133599" cy="3162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882536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314" name="Picture 2" descr="C:\Documents and Settings\vanckocs\Local Settings\Temporary Internet Files\Content.IE5\TK5NJSOG\MC900105220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008" y="2074316"/>
            <a:ext cx="1815084" cy="1452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3"/>
          </p:nvPr>
        </p:nvSpPr>
        <p:spPr>
          <a:xfrm>
            <a:off x="685800" y="2362200"/>
            <a:ext cx="3505200" cy="35052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Francine Apollo</a:t>
            </a:r>
          </a:p>
          <a:p>
            <a:r>
              <a:rPr lang="en-US" sz="2400" dirty="0" smtClean="0">
                <a:latin typeface="+mj-lt"/>
              </a:rPr>
              <a:t>Robert Barringer</a:t>
            </a:r>
          </a:p>
          <a:p>
            <a:r>
              <a:rPr lang="en-US" sz="2400" dirty="0" smtClean="0">
                <a:latin typeface="+mj-lt"/>
              </a:rPr>
              <a:t>Joe Brown</a:t>
            </a:r>
          </a:p>
          <a:p>
            <a:r>
              <a:rPr lang="en-US" sz="2400" dirty="0" smtClean="0">
                <a:latin typeface="+mj-lt"/>
              </a:rPr>
              <a:t>Shirley Lawyer</a:t>
            </a:r>
          </a:p>
          <a:p>
            <a:r>
              <a:rPr lang="en-US" sz="2400" dirty="0" smtClean="0">
                <a:latin typeface="+mj-lt"/>
              </a:rPr>
              <a:t>Pat Lepore-Moody</a:t>
            </a:r>
          </a:p>
        </p:txBody>
      </p:sp>
      <p:pic>
        <p:nvPicPr>
          <p:cNvPr id="13316" name="Picture 4" descr="C:\Documents and Settings\vanckocs\Local Settings\Temporary Internet Files\Content.IE5\FVOREPSY\MC9004344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0006">
            <a:off x="4003508" y="3887193"/>
            <a:ext cx="3137859" cy="96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vanckocs\Local Settings\Temporary Internet Files\Content.IE5\8H2GYU15\MC9001048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972">
            <a:off x="6577455" y="3917526"/>
            <a:ext cx="2275110" cy="1221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vanckocs\Local Settings\Temporary Internet Files\Content.IE5\TK5NJSOG\MC9001051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89">
            <a:off x="4368047" y="2500149"/>
            <a:ext cx="1371028" cy="1601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Documents and Settings\vanckocs\Local Settings\Temporary Internet Files\Content.IE5\FVOREPSY\MC9001049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90" y="5191210"/>
            <a:ext cx="2915356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02267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Sabbaticals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Gail Wentworth – spring or fall 2013</a:t>
            </a:r>
          </a:p>
          <a:p>
            <a:r>
              <a:rPr lang="en-US" dirty="0" smtClean="0">
                <a:latin typeface="+mj-lt"/>
              </a:rPr>
              <a:t>Returning: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Pamela Collins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Melody Eldred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Chuck Moran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Cynthia Shelley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147" name="Picture 3" descr="C:\Users\vanckocs\AppData\Local\Microsoft\Windows\Temporary Internet Files\Content.IE5\XDQLWT21\MP900049996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8491">
            <a:off x="4275450" y="2339790"/>
            <a:ext cx="4185690" cy="27943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Assignments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00400" y="1752600"/>
            <a:ext cx="5638800" cy="4343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Irene Loucks to School of Bus &amp; LAS</a:t>
            </a:r>
          </a:p>
          <a:p>
            <a:r>
              <a:rPr lang="en-US" sz="2400" dirty="0" smtClean="0">
                <a:latin typeface="+mj-lt"/>
              </a:rPr>
              <a:t>Michael McCaskey to Ag. Engineering</a:t>
            </a:r>
          </a:p>
          <a:p>
            <a:r>
              <a:rPr lang="en-US" sz="2400" dirty="0" smtClean="0">
                <a:latin typeface="+mj-lt"/>
              </a:rPr>
              <a:t>Jonathan Morrell to International Edu.</a:t>
            </a:r>
          </a:p>
          <a:p>
            <a:r>
              <a:rPr lang="en-US" sz="2400" dirty="0" smtClean="0">
                <a:latin typeface="+mj-lt"/>
              </a:rPr>
              <a:t>Amanda Reinhart to Financial Aid</a:t>
            </a:r>
          </a:p>
          <a:p>
            <a:r>
              <a:rPr lang="en-US" sz="2400" dirty="0" smtClean="0">
                <a:latin typeface="+mj-lt"/>
              </a:rPr>
              <a:t>Michael Wacksman to Student Life</a:t>
            </a:r>
          </a:p>
          <a:p>
            <a:r>
              <a:rPr lang="en-US" sz="2400" dirty="0">
                <a:latin typeface="+mj-lt"/>
              </a:rPr>
              <a:t>EOP program relocated to </a:t>
            </a:r>
            <a:r>
              <a:rPr lang="en-US" sz="2400" dirty="0" smtClean="0">
                <a:latin typeface="+mj-lt"/>
              </a:rPr>
              <a:t>Library</a:t>
            </a:r>
            <a:r>
              <a:rPr lang="en-US" sz="2400" dirty="0">
                <a:latin typeface="+mj-lt"/>
              </a:rPr>
              <a:t>, closer to academic support services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Research Found. staff to Warner &amp; Ryder</a:t>
            </a:r>
          </a:p>
          <a:p>
            <a:r>
              <a:rPr lang="en-US" sz="2400" dirty="0" smtClean="0">
                <a:latin typeface="+mj-lt"/>
              </a:rPr>
              <a:t>Creating Healthy Places grant coord.to Ryder</a:t>
            </a:r>
            <a:endParaRPr lang="en-US" sz="2400" dirty="0">
              <a:latin typeface="+mj-lt"/>
            </a:endParaRPr>
          </a:p>
        </p:txBody>
      </p:sp>
      <p:pic>
        <p:nvPicPr>
          <p:cNvPr id="8194" name="Picture 2" descr="C:\Users\vanckocs\AppData\Local\Microsoft\Windows\Temporary Internet Files\Content.IE5\SS464NJN\MC900434709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19209">
            <a:off x="584997" y="2523983"/>
            <a:ext cx="2433155" cy="18711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 NL 3-08</Template>
  <TotalTime>1665</TotalTime>
  <Words>2437</Words>
  <Application>Microsoft Office PowerPoint</Application>
  <PresentationFormat>On-screen Show (4:3)</PresentationFormat>
  <Paragraphs>372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Refined</vt:lpstr>
      <vt:lpstr>Fall Forum 2012</vt:lpstr>
      <vt:lpstr>Introductions</vt:lpstr>
      <vt:lpstr>Introductions</vt:lpstr>
      <vt:lpstr>Introductions</vt:lpstr>
      <vt:lpstr>Introductions</vt:lpstr>
      <vt:lpstr>Promotions/Position Changes</vt:lpstr>
      <vt:lpstr>Retirements</vt:lpstr>
      <vt:lpstr>Sabbaticals</vt:lpstr>
      <vt:lpstr>New Assignments</vt:lpstr>
      <vt:lpstr>Shared Services with Delhi</vt:lpstr>
      <vt:lpstr>2011-2012  Priorities</vt:lpstr>
      <vt:lpstr>Middle States Update</vt:lpstr>
      <vt:lpstr>2012-2013  College Goals</vt:lpstr>
      <vt:lpstr>Student Success</vt:lpstr>
      <vt:lpstr>Academic Prioritization Plan</vt:lpstr>
      <vt:lpstr>Administrative Prioritization</vt:lpstr>
      <vt:lpstr>Academics</vt:lpstr>
      <vt:lpstr>Academics Continued</vt:lpstr>
      <vt:lpstr>Academics Continued</vt:lpstr>
      <vt:lpstr>Enrollment</vt:lpstr>
      <vt:lpstr>Business &amp; Finance</vt:lpstr>
      <vt:lpstr>Business &amp; Finance Continued</vt:lpstr>
      <vt:lpstr>Business &amp; Finance Continued</vt:lpstr>
      <vt:lpstr>Strategic &amp; New Initiatives cont. </vt:lpstr>
      <vt:lpstr>Student Life</vt:lpstr>
      <vt:lpstr>CAS</vt:lpstr>
      <vt:lpstr>Athletics</vt:lpstr>
      <vt:lpstr>Residence Life Renovation Projects</vt:lpstr>
      <vt:lpstr>College Relations, Communications &amp; Marketing</vt:lpstr>
      <vt:lpstr>College Relations Continued</vt:lpstr>
      <vt:lpstr>College Relations Continued</vt:lpstr>
      <vt:lpstr>College Advancement-Annual Fund</vt:lpstr>
      <vt:lpstr>College Advancement - Foundation</vt:lpstr>
      <vt:lpstr>College Advancement - Foundation</vt:lpstr>
      <vt:lpstr>College Advancement - Foundation</vt:lpstr>
      <vt:lpstr>College Advancement   Foundation &amp; Alumni Scholarships</vt:lpstr>
      <vt:lpstr>College Advancement - Alumni</vt:lpstr>
      <vt:lpstr>Advancement – Grants &amp; Sponsored Programs</vt:lpstr>
      <vt:lpstr>Grants Continued</vt:lpstr>
      <vt:lpstr>Facilities Management Capital Projects in Construction</vt:lpstr>
      <vt:lpstr>Facilities Management Projects in Design</vt:lpstr>
      <vt:lpstr>Facilities Management Capital Crew</vt:lpstr>
      <vt:lpstr>Facilities Management Capital Crew</vt:lpstr>
      <vt:lpstr>Human Resources </vt:lpstr>
      <vt:lpstr>ITS –Summer Projects Update</vt:lpstr>
      <vt:lpstr>ITS Upcoming for 2012-13</vt:lpstr>
      <vt:lpstr>ITS Upcoming Continued</vt:lpstr>
      <vt:lpstr>Slide 48</vt:lpstr>
      <vt:lpstr>Announcements</vt:lpstr>
    </vt:vector>
  </TitlesOfParts>
  <Company>SUNY Delhi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Forum 2012</dc:title>
  <dc:creator>vanckocs</dc:creator>
  <cp:lastModifiedBy>Amy Healy</cp:lastModifiedBy>
  <cp:revision>156</cp:revision>
  <cp:lastPrinted>2012-01-09T21:15:56Z</cp:lastPrinted>
  <dcterms:created xsi:type="dcterms:W3CDTF">2012-01-09T13:43:28Z</dcterms:created>
  <dcterms:modified xsi:type="dcterms:W3CDTF">2012-08-22T17:32:06Z</dcterms:modified>
</cp:coreProperties>
</file>