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73ADD-0FD1-453F-B3E8-4616D0D8E32D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A3501-3532-4680-B13A-384E6BF3F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379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73ADD-0FD1-453F-B3E8-4616D0D8E32D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A3501-3532-4680-B13A-384E6BF3F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762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73ADD-0FD1-453F-B3E8-4616D0D8E32D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A3501-3532-4680-B13A-384E6BF3F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356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73ADD-0FD1-453F-B3E8-4616D0D8E32D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A3501-3532-4680-B13A-384E6BF3F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302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73ADD-0FD1-453F-B3E8-4616D0D8E32D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A3501-3532-4680-B13A-384E6BF3F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134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73ADD-0FD1-453F-B3E8-4616D0D8E32D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A3501-3532-4680-B13A-384E6BF3F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753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73ADD-0FD1-453F-B3E8-4616D0D8E32D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A3501-3532-4680-B13A-384E6BF3F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458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73ADD-0FD1-453F-B3E8-4616D0D8E32D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A3501-3532-4680-B13A-384E6BF3F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232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73ADD-0FD1-453F-B3E8-4616D0D8E32D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A3501-3532-4680-B13A-384E6BF3F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599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73ADD-0FD1-453F-B3E8-4616D0D8E32D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A3501-3532-4680-B13A-384E6BF3F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285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73ADD-0FD1-453F-B3E8-4616D0D8E32D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A3501-3532-4680-B13A-384E6BF3F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175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73ADD-0FD1-453F-B3E8-4616D0D8E32D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A3501-3532-4680-B13A-384E6BF3F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442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UNY_Blue_bar-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1" cy="6858001"/>
          </a:xfrm>
          <a:prstGeom prst="rect">
            <a:avLst/>
          </a:prstGeom>
        </p:spPr>
      </p:pic>
      <p:pic>
        <p:nvPicPr>
          <p:cNvPr id="8" name="Picture 7" descr="SUNY_trans_circ_small_top-0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65"/>
            <a:ext cx="9144001" cy="6858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28236" y="208664"/>
            <a:ext cx="82602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+mj-lt"/>
              </a:rPr>
              <a:t>Child Protection Policy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8364" y="892048"/>
            <a:ext cx="8707272" cy="64633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/>
              <a:t>Covered Activity Decision Tree</a:t>
            </a:r>
            <a:endParaRPr lang="en-US" sz="2200" dirty="0"/>
          </a:p>
        </p:txBody>
      </p:sp>
      <p:sp>
        <p:nvSpPr>
          <p:cNvPr id="9" name="TextBox 8"/>
          <p:cNvSpPr txBox="1"/>
          <p:nvPr/>
        </p:nvSpPr>
        <p:spPr>
          <a:xfrm>
            <a:off x="189951" y="1624179"/>
            <a:ext cx="7318764" cy="769441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Are participants “</a:t>
            </a:r>
            <a:r>
              <a:rPr lang="en-US" sz="2400" b="1" dirty="0"/>
              <a:t>children” under the Policy </a:t>
            </a:r>
            <a:r>
              <a:rPr lang="en-US" sz="2400" b="1" dirty="0" smtClean="0"/>
              <a:t>definition?</a:t>
            </a:r>
          </a:p>
          <a:p>
            <a:r>
              <a:rPr lang="en-US" sz="2000" i="1" dirty="0" smtClean="0"/>
              <a:t>	under 17 and not matriculated students under policy definition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89950" y="2848304"/>
            <a:ext cx="7261938" cy="1754326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(a)  sponsored </a:t>
            </a:r>
            <a:r>
              <a:rPr lang="en-US" dirty="0"/>
              <a:t>or approved </a:t>
            </a:r>
            <a:r>
              <a:rPr lang="en-US" dirty="0" smtClean="0"/>
              <a:t>by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University; </a:t>
            </a:r>
            <a:r>
              <a:rPr lang="en-US" b="1" i="1" u="sng" dirty="0" smtClean="0"/>
              <a:t>OR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University-affiliated organization;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i="1" u="sng" dirty="0" smtClean="0">
                <a:solidFill>
                  <a:schemeClr val="tx1"/>
                </a:solidFill>
              </a:rPr>
              <a:t>OR</a:t>
            </a:r>
            <a:endParaRPr lang="en-US" dirty="0" smtClean="0">
              <a:solidFill>
                <a:schemeClr val="tx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Vendor – Licensee - Permittee </a:t>
            </a:r>
            <a:r>
              <a:rPr lang="en-US" dirty="0"/>
              <a:t>for which a license </a:t>
            </a:r>
            <a:r>
              <a:rPr lang="en-US" dirty="0" smtClean="0"/>
              <a:t>or permit for</a:t>
            </a:r>
            <a:br>
              <a:rPr lang="en-US" dirty="0" smtClean="0"/>
            </a:br>
            <a:r>
              <a:rPr lang="en-US" dirty="0" smtClean="0"/>
              <a:t>use of </a:t>
            </a:r>
            <a:r>
              <a:rPr lang="en-US" dirty="0"/>
              <a:t>University facilities has been </a:t>
            </a:r>
            <a:r>
              <a:rPr lang="en-US" dirty="0" smtClean="0"/>
              <a:t>approved; </a:t>
            </a:r>
            <a:r>
              <a:rPr lang="en-US" b="1" i="1" dirty="0" smtClean="0"/>
              <a:t>AND</a:t>
            </a:r>
          </a:p>
          <a:p>
            <a:pPr marL="342900"/>
            <a:r>
              <a:rPr lang="en-US" dirty="0" smtClean="0"/>
              <a:t>occurring </a:t>
            </a:r>
            <a:r>
              <a:rPr lang="en-US" dirty="0"/>
              <a:t>on </a:t>
            </a:r>
            <a:r>
              <a:rPr lang="en-US" dirty="0" smtClean="0"/>
              <a:t>or </a:t>
            </a:r>
            <a:r>
              <a:rPr lang="en-US" dirty="0"/>
              <a:t>off </a:t>
            </a:r>
            <a:r>
              <a:rPr lang="en-US" dirty="0" smtClean="0"/>
              <a:t>campus.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89951" y="5133570"/>
            <a:ext cx="7261937" cy="92333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/>
            <a:r>
              <a:rPr lang="en-US" dirty="0" smtClean="0"/>
              <a:t>(</a:t>
            </a:r>
            <a:r>
              <a:rPr lang="en-US" dirty="0"/>
              <a:t>b) </a:t>
            </a:r>
            <a:r>
              <a:rPr lang="en-US" dirty="0" smtClean="0"/>
              <a:t> for </a:t>
            </a:r>
            <a:r>
              <a:rPr lang="en-US" dirty="0"/>
              <a:t>the duration of the activity, custody, control and supervision of </a:t>
            </a:r>
            <a:r>
              <a:rPr lang="en-US" dirty="0" smtClean="0"/>
              <a:t>children </a:t>
            </a:r>
            <a:r>
              <a:rPr lang="en-US" dirty="0"/>
              <a:t>is vested in </a:t>
            </a:r>
            <a:r>
              <a:rPr lang="en-US" dirty="0" smtClean="0"/>
              <a:t>the University</a:t>
            </a:r>
            <a:r>
              <a:rPr lang="en-US" dirty="0"/>
              <a:t>, </a:t>
            </a:r>
            <a:r>
              <a:rPr lang="en-US" dirty="0" smtClean="0"/>
              <a:t>University affiliate or the approved </a:t>
            </a:r>
            <a:r>
              <a:rPr lang="en-US" dirty="0"/>
              <a:t>vendor, licensee or </a:t>
            </a:r>
            <a:r>
              <a:rPr lang="en-US" dirty="0" err="1" smtClean="0"/>
              <a:t>permittee</a:t>
            </a:r>
            <a:r>
              <a:rPr lang="en-US" dirty="0" smtClean="0"/>
              <a:t>.</a:t>
            </a:r>
            <a:endParaRPr lang="en-US" i="1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698496" y="2334239"/>
            <a:ext cx="1498604" cy="613470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YES</a:t>
            </a:r>
            <a:endParaRPr lang="en-US" sz="2400" i="1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698496" y="4598594"/>
            <a:ext cx="1498604" cy="613470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YES</a:t>
            </a:r>
            <a:endParaRPr lang="en-US" sz="2400" i="1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399773" y="6186274"/>
            <a:ext cx="6842292" cy="613470"/>
          </a:xfrm>
          <a:prstGeom prst="horizontalScroll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COVERED ACTIVITY</a:t>
            </a:r>
            <a:endParaRPr lang="en-US" sz="2400" i="1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7676466" y="3063748"/>
            <a:ext cx="1312669" cy="1538883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dirty="0" smtClean="0"/>
              <a:t>POLICY</a:t>
            </a:r>
          </a:p>
          <a:p>
            <a:pPr algn="ctr"/>
            <a:r>
              <a:rPr lang="en-US" dirty="0" smtClean="0"/>
              <a:t>NOT APPLICABLE</a:t>
            </a:r>
          </a:p>
          <a:p>
            <a:pPr algn="ctr"/>
            <a:endParaRPr lang="en-US" sz="2000" i="1" dirty="0" smtClean="0"/>
          </a:p>
        </p:txBody>
      </p:sp>
      <p:sp>
        <p:nvSpPr>
          <p:cNvPr id="23" name="TextBox 22"/>
          <p:cNvSpPr txBox="1"/>
          <p:nvPr/>
        </p:nvSpPr>
        <p:spPr>
          <a:xfrm>
            <a:off x="7723474" y="2165200"/>
            <a:ext cx="506128" cy="951548"/>
          </a:xfrm>
          <a:prstGeom prst="downArrow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US" sz="2400" dirty="0" smtClean="0"/>
          </a:p>
          <a:p>
            <a:pPr algn="ctr"/>
            <a:endParaRPr lang="en-US" sz="2400" dirty="0" smtClean="0"/>
          </a:p>
        </p:txBody>
      </p:sp>
      <p:sp>
        <p:nvSpPr>
          <p:cNvPr id="24" name="TextBox 23"/>
          <p:cNvSpPr txBox="1"/>
          <p:nvPr/>
        </p:nvSpPr>
        <p:spPr>
          <a:xfrm>
            <a:off x="7341147" y="1630313"/>
            <a:ext cx="888454" cy="917079"/>
          </a:xfrm>
          <a:prstGeom prst="rightArrow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NO</a:t>
            </a:r>
            <a:endParaRPr lang="en-US" sz="2400" i="1" dirty="0" smtClean="0"/>
          </a:p>
        </p:txBody>
      </p:sp>
      <p:sp>
        <p:nvSpPr>
          <p:cNvPr id="25" name="TextBox 24"/>
          <p:cNvSpPr txBox="1"/>
          <p:nvPr/>
        </p:nvSpPr>
        <p:spPr>
          <a:xfrm>
            <a:off x="698496" y="5981611"/>
            <a:ext cx="1498604" cy="613470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YES</a:t>
            </a:r>
            <a:endParaRPr lang="en-US" sz="2400" i="1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6896920" y="3266927"/>
            <a:ext cx="888454" cy="917079"/>
          </a:xfrm>
          <a:prstGeom prst="rightArrow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NO</a:t>
            </a:r>
            <a:endParaRPr lang="en-US" sz="2400" i="1" dirty="0" smtClean="0"/>
          </a:p>
        </p:txBody>
      </p:sp>
      <p:sp>
        <p:nvSpPr>
          <p:cNvPr id="20" name="TextBox 19"/>
          <p:cNvSpPr txBox="1"/>
          <p:nvPr/>
        </p:nvSpPr>
        <p:spPr>
          <a:xfrm flipV="1">
            <a:off x="7622810" y="4429555"/>
            <a:ext cx="506128" cy="951548"/>
          </a:xfrm>
          <a:prstGeom prst="downArrow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US" sz="2400" dirty="0" smtClean="0"/>
          </a:p>
          <a:p>
            <a:pPr algn="ctr"/>
            <a:endParaRPr lang="en-US" sz="2400" dirty="0" smtClean="0"/>
          </a:p>
        </p:txBody>
      </p:sp>
      <p:sp>
        <p:nvSpPr>
          <p:cNvPr id="22" name="TextBox 21"/>
          <p:cNvSpPr txBox="1"/>
          <p:nvPr/>
        </p:nvSpPr>
        <p:spPr>
          <a:xfrm>
            <a:off x="7341147" y="5132495"/>
            <a:ext cx="888454" cy="917079"/>
          </a:xfrm>
          <a:prstGeom prst="rightArrow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NO</a:t>
            </a:r>
            <a:endParaRPr lang="en-US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85434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SUNY Cobleskill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Loder, Tammy</cp:lastModifiedBy>
  <cp:revision>1</cp:revision>
  <dcterms:created xsi:type="dcterms:W3CDTF">2015-09-08T15:47:27Z</dcterms:created>
  <dcterms:modified xsi:type="dcterms:W3CDTF">2015-09-16T20:01:24Z</dcterms:modified>
</cp:coreProperties>
</file>