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6" r:id="rId2"/>
    <p:sldId id="293" r:id="rId3"/>
    <p:sldId id="298" r:id="rId4"/>
    <p:sldId id="269" r:id="rId5"/>
    <p:sldId id="294" r:id="rId6"/>
    <p:sldId id="295" r:id="rId7"/>
    <p:sldId id="296" r:id="rId8"/>
    <p:sldId id="297" r:id="rId9"/>
    <p:sldId id="302" r:id="rId10"/>
    <p:sldId id="291" r:id="rId11"/>
    <p:sldId id="278" r:id="rId12"/>
    <p:sldId id="281" r:id="rId13"/>
    <p:sldId id="277" r:id="rId14"/>
    <p:sldId id="303" r:id="rId15"/>
    <p:sldId id="304" r:id="rId16"/>
    <p:sldId id="283" r:id="rId17"/>
    <p:sldId id="305" r:id="rId18"/>
    <p:sldId id="284" r:id="rId19"/>
    <p:sldId id="299" r:id="rId20"/>
    <p:sldId id="300" r:id="rId21"/>
    <p:sldId id="301" r:id="rId2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903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70400" autoAdjust="0"/>
  </p:normalViewPr>
  <p:slideViewPr>
    <p:cSldViewPr>
      <p:cViewPr varScale="1">
        <p:scale>
          <a:sx n="54" d="100"/>
          <a:sy n="54" d="100"/>
        </p:scale>
        <p:origin x="2046" y="72"/>
      </p:cViewPr>
      <p:guideLst>
        <p:guide orient="horz" pos="2160"/>
        <p:guide pos="2880"/>
      </p:guideLst>
    </p:cSldViewPr>
  </p:slideViewPr>
  <p:outlineViewPr>
    <p:cViewPr>
      <p:scale>
        <a:sx n="33" d="100"/>
        <a:sy n="33" d="100"/>
      </p:scale>
      <p:origin x="0" y="1030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525A3C6B-CB50-462B-9CEA-0EA973576C43}" type="datetimeFigureOut">
              <a:rPr lang="en-US" smtClean="0"/>
              <a:t>1/31/2018</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CFFE6B3A-7E88-488E-8987-1DE9BBEC64EA}" type="slidenum">
              <a:rPr lang="en-US" smtClean="0"/>
              <a:t>‹#›</a:t>
            </a:fld>
            <a:endParaRPr lang="en-US"/>
          </a:p>
        </p:txBody>
      </p:sp>
    </p:spTree>
    <p:extLst>
      <p:ext uri="{BB962C8B-B14F-4D97-AF65-F5344CB8AC3E}">
        <p14:creationId xmlns:p14="http://schemas.microsoft.com/office/powerpoint/2010/main" val="139389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name is Ron Pleban and I am the Career Counselor at SUNY Cobleskill. This is our resume writing presentation. </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1</a:t>
            </a:fld>
            <a:endParaRPr lang="en-US"/>
          </a:p>
        </p:txBody>
      </p:sp>
    </p:spTree>
    <p:extLst>
      <p:ext uri="{BB962C8B-B14F-4D97-AF65-F5344CB8AC3E}">
        <p14:creationId xmlns:p14="http://schemas.microsoft.com/office/powerpoint/2010/main" val="42707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mentioned before that our number one tip is to tailor your resume to the position you are applying for.</a:t>
            </a:r>
            <a:r>
              <a:rPr lang="en-US" baseline="0" dirty="0" smtClean="0"/>
              <a:t> One excellent way to do this is by starting your resume off with a Summary of Qualifications section. This could also be named “Related Skills” or Professional Highlights. You can even name it something like “Highlights for XYZ Company’s Manager Position” to clearly show the employer you took time to write the resume for them. </a:t>
            </a:r>
          </a:p>
          <a:p>
            <a:endParaRPr lang="en-US" baseline="0" dirty="0" smtClean="0"/>
          </a:p>
          <a:p>
            <a:r>
              <a:rPr lang="en-US" baseline="0" dirty="0" smtClean="0"/>
              <a:t>Use bullet points to briefly summarize the skills, qualifications, and knowledge you have in addition to any outstanding achievements the employer would want to know about. This is also a great place to talk about transferable skills if you have limited experience in the field. </a:t>
            </a:r>
            <a:r>
              <a:rPr lang="en-US" sz="1200" b="0" i="0" kern="1200" dirty="0" smtClean="0">
                <a:solidFill>
                  <a:schemeClr val="tx1"/>
                </a:solidFill>
                <a:effectLst/>
                <a:latin typeface="+mn-lt"/>
                <a:ea typeface="+mn-ea"/>
                <a:cs typeface="+mn-cs"/>
              </a:rPr>
              <a:t>Transferable skills are abilities</a:t>
            </a:r>
            <a:r>
              <a:rPr lang="en-US" sz="1200" b="0" i="0" kern="1200" baseline="0" dirty="0" smtClean="0">
                <a:solidFill>
                  <a:schemeClr val="tx1"/>
                </a:solidFill>
                <a:effectLst/>
                <a:latin typeface="+mn-lt"/>
                <a:ea typeface="+mn-ea"/>
                <a:cs typeface="+mn-cs"/>
              </a:rPr>
              <a:t> you have</a:t>
            </a:r>
            <a:r>
              <a:rPr lang="en-US" sz="1200" b="0" i="0" kern="1200" dirty="0" smtClean="0">
                <a:solidFill>
                  <a:schemeClr val="tx1"/>
                </a:solidFill>
                <a:effectLst/>
                <a:latin typeface="+mn-lt"/>
                <a:ea typeface="+mn-ea"/>
                <a:cs typeface="+mn-cs"/>
              </a:rPr>
              <a:t> developed in one job</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which can be transferred to another, unrelated position. For example, let’s say </a:t>
            </a:r>
            <a:r>
              <a:rPr lang="en-US" sz="1200" b="0" i="0" kern="1200" baseline="0" dirty="0" smtClean="0">
                <a:solidFill>
                  <a:schemeClr val="tx1"/>
                </a:solidFill>
                <a:effectLst/>
                <a:latin typeface="+mn-lt"/>
                <a:ea typeface="+mn-ea"/>
                <a:cs typeface="+mn-cs"/>
              </a:rPr>
              <a:t>you were a server at a restaurant while you were in college and you were applying to a position as an Assistant Office Manager. Even if you have never worked in an office the customer service, communication, and time management skills needed in order to be a successful server would be very helpful in being an effective assistant manager. These can be great skills to highlight</a:t>
            </a:r>
            <a:endParaRPr lang="en-US" b="0" dirty="0"/>
          </a:p>
        </p:txBody>
      </p:sp>
      <p:sp>
        <p:nvSpPr>
          <p:cNvPr id="4" name="Slide Number Placeholder 3"/>
          <p:cNvSpPr>
            <a:spLocks noGrp="1"/>
          </p:cNvSpPr>
          <p:nvPr>
            <p:ph type="sldNum" sz="quarter" idx="10"/>
          </p:nvPr>
        </p:nvSpPr>
        <p:spPr/>
        <p:txBody>
          <a:bodyPr/>
          <a:lstStyle/>
          <a:p>
            <a:fld id="{CFFE6B3A-7E88-488E-8987-1DE9BBEC64EA}" type="slidenum">
              <a:rPr lang="en-US" smtClean="0"/>
              <a:t>10</a:t>
            </a:fld>
            <a:endParaRPr lang="en-US"/>
          </a:p>
        </p:txBody>
      </p:sp>
    </p:spTree>
    <p:extLst>
      <p:ext uri="{BB962C8B-B14F-4D97-AF65-F5344CB8AC3E}">
        <p14:creationId xmlns:p14="http://schemas.microsoft.com/office/powerpoint/2010/main" val="3439987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making your resume, you want to list the most important and impressive information for the employer first.  For most college students and recent grads, the </a:t>
            </a:r>
            <a:r>
              <a:rPr lang="en-US" dirty="0" smtClean="0"/>
              <a:t>next section on your resume will likely be the Education section. As you gain more professional experience,</a:t>
            </a:r>
            <a:r>
              <a:rPr lang="en-US" baseline="0" dirty="0" smtClean="0"/>
              <a:t> your education will probably move it’s way towards the bottom of your resume because your professional experiences will speak more about your abilities than your education. For now, your education might be your best asset. </a:t>
            </a:r>
          </a:p>
          <a:p>
            <a:endParaRPr lang="en-US" baseline="0" dirty="0" smtClean="0"/>
          </a:p>
          <a:p>
            <a:r>
              <a:rPr lang="en-US" baseline="0" dirty="0" smtClean="0"/>
              <a:t>When listing your education, write out the full name of your college. Instead of writing SUNY Cobleskill, actually write out State University of New York at Cobleskill in Cobleskill, NY. Below that, Write out the full name of your degree. In this example, you’ll see we wrote out Bachelor of Technology in Animal Science. If you’re not sure exactly how to write out your degree, look it up. After that, write your graduation date or Anticipated Graduation date if you are working on the degree still. You can also add your GPA if it’s a 3.0 or higher.  </a:t>
            </a:r>
          </a:p>
          <a:p>
            <a:endParaRPr lang="en-US" baseline="0" dirty="0" smtClean="0"/>
          </a:p>
          <a:p>
            <a:r>
              <a:rPr lang="en-US" baseline="0" dirty="0" smtClean="0"/>
              <a:t>If you have multiple degrees, write them in chronological order with the most recent or current degree first. If the degrees are from the same institution, you don’t have to write the college out twice. </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11</a:t>
            </a:fld>
            <a:endParaRPr lang="en-US"/>
          </a:p>
        </p:txBody>
      </p:sp>
    </p:spTree>
    <p:extLst>
      <p:ext uri="{BB962C8B-B14F-4D97-AF65-F5344CB8AC3E}">
        <p14:creationId xmlns:p14="http://schemas.microsoft.com/office/powerpoint/2010/main" val="54815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limited experience or are entering a very specialized field, the next section of your resume might be “Relevant</a:t>
            </a:r>
            <a:r>
              <a:rPr lang="en-US" baseline="0" dirty="0" smtClean="0"/>
              <a:t> Courses or Coursework.” This will highlight show employers you have some knowledge in the field. We recommend using a table with two columns to list your coursework and that you don’t list more than 6 or 8 classes. It’s important to note that once you have experience, it is typically more valuable than the coursework. </a:t>
            </a:r>
          </a:p>
        </p:txBody>
      </p:sp>
      <p:sp>
        <p:nvSpPr>
          <p:cNvPr id="4" name="Slide Number Placeholder 3"/>
          <p:cNvSpPr>
            <a:spLocks noGrp="1"/>
          </p:cNvSpPr>
          <p:nvPr>
            <p:ph type="sldNum" sz="quarter" idx="10"/>
          </p:nvPr>
        </p:nvSpPr>
        <p:spPr/>
        <p:txBody>
          <a:bodyPr/>
          <a:lstStyle/>
          <a:p>
            <a:fld id="{CFFE6B3A-7E88-488E-8987-1DE9BBEC64EA}" type="slidenum">
              <a:rPr lang="en-US" smtClean="0"/>
              <a:t>12</a:t>
            </a:fld>
            <a:endParaRPr lang="en-US"/>
          </a:p>
        </p:txBody>
      </p:sp>
    </p:spTree>
    <p:extLst>
      <p:ext uri="{BB962C8B-B14F-4D97-AF65-F5344CB8AC3E}">
        <p14:creationId xmlns:p14="http://schemas.microsoft.com/office/powerpoint/2010/main" val="879093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mj-lt"/>
              </a:rPr>
              <a:t>The Experience</a:t>
            </a:r>
            <a:r>
              <a:rPr lang="en-US" sz="1100" baseline="0" dirty="0" smtClean="0">
                <a:latin typeface="+mj-lt"/>
              </a:rPr>
              <a:t> Section of your resume is one of the most important and difficult sections of the resume to build. To describe your work, use b</a:t>
            </a:r>
            <a:r>
              <a:rPr lang="en-US" sz="1100" dirty="0" smtClean="0">
                <a:latin typeface="+mj-lt"/>
                <a:cs typeface="Arial" pitchFamily="34" charset="0"/>
              </a:rPr>
              <a:t>ullets to</a:t>
            </a:r>
            <a:r>
              <a:rPr lang="en-US" sz="1100" baseline="0" dirty="0" smtClean="0">
                <a:latin typeface="+mj-lt"/>
                <a:cs typeface="Arial" pitchFamily="34" charset="0"/>
              </a:rPr>
              <a:t> write strong</a:t>
            </a:r>
            <a:r>
              <a:rPr lang="en-US" sz="1100" dirty="0" smtClean="0">
                <a:latin typeface="+mj-lt"/>
                <a:cs typeface="Arial" pitchFamily="34" charset="0"/>
              </a:rPr>
              <a:t> action statements to show what</a:t>
            </a:r>
            <a:r>
              <a:rPr lang="en-US" sz="1100" baseline="0" dirty="0" smtClean="0">
                <a:latin typeface="+mj-lt"/>
                <a:cs typeface="Arial" pitchFamily="34" charset="0"/>
              </a:rPr>
              <a:t> your job responsibilities were/are and </a:t>
            </a:r>
            <a:r>
              <a:rPr lang="en-US" sz="1100" dirty="0" smtClean="0">
                <a:latin typeface="+mj-lt"/>
                <a:cs typeface="Arial" pitchFamily="34" charset="0"/>
              </a:rPr>
              <a:t>sell your skills, accomplishments, results and purpose. You</a:t>
            </a:r>
            <a:r>
              <a:rPr lang="en-US" sz="1100" baseline="0" dirty="0" smtClean="0">
                <a:latin typeface="+mj-lt"/>
                <a:cs typeface="Arial" pitchFamily="34" charset="0"/>
              </a:rPr>
              <a:t> might have u</a:t>
            </a:r>
            <a:r>
              <a:rPr lang="en-US" sz="1100" dirty="0" smtClean="0">
                <a:latin typeface="+mj-lt"/>
                <a:cs typeface="Arial" pitchFamily="34" charset="0"/>
              </a:rPr>
              <a:t>tilized interpersonal skills to provide excellent customer service to over 25 tables per shift or developed problem-solving, multi-tasking and time management skills to effectively perform duties. </a:t>
            </a:r>
          </a:p>
          <a:p>
            <a:endParaRPr lang="en-US" sz="1100" dirty="0" smtClean="0">
              <a:latin typeface="+mj-lt"/>
              <a:cs typeface="Arial" pitchFamily="34" charset="0"/>
            </a:endParaRPr>
          </a:p>
          <a:p>
            <a:r>
              <a:rPr lang="en-US" sz="1100" dirty="0" smtClean="0">
                <a:latin typeface="+mj-lt"/>
                <a:cs typeface="Arial" pitchFamily="34" charset="0"/>
              </a:rPr>
              <a:t>Whenever</a:t>
            </a:r>
            <a:r>
              <a:rPr lang="en-US" sz="1100" baseline="0" dirty="0" smtClean="0">
                <a:latin typeface="+mj-lt"/>
                <a:cs typeface="Arial" pitchFamily="34" charset="0"/>
              </a:rPr>
              <a:t> possible, quantify your examples though. For example, a student I worked with once wrote that he answered questions, recommended appropriate merchandise and processed sales. To an employer, that is very vague. By giving a little more information, you can paint a great picture for the employer. Let’s change that statement to </a:t>
            </a:r>
            <a:r>
              <a:rPr lang="en-US" sz="1100" dirty="0" smtClean="0">
                <a:latin typeface="+mj-lt"/>
                <a:cs typeface="Arial" panose="020B0604020202020204" pitchFamily="34" charset="0"/>
              </a:rPr>
              <a:t>Service 45-60 customers per shift by answering questions, recommending appropriate merchandise and processing sales using a cash register in order to consistently meet and surpass daily sales goal of $500. That’s powerful and leaves a lot of information. </a:t>
            </a:r>
          </a:p>
          <a:p>
            <a:endParaRPr lang="en-US" sz="1100" dirty="0" smtClean="0">
              <a:latin typeface="+mj-lt"/>
              <a:cs typeface="Arial" panose="020B0604020202020204" pitchFamily="34" charset="0"/>
            </a:endParaRPr>
          </a:p>
          <a:p>
            <a:r>
              <a:rPr lang="en-US" sz="1100" dirty="0" smtClean="0">
                <a:latin typeface="+mj-lt"/>
                <a:cs typeface="Arial" panose="020B0604020202020204" pitchFamily="34" charset="0"/>
              </a:rPr>
              <a:t>Make sure your prioritize</a:t>
            </a:r>
            <a:r>
              <a:rPr lang="en-US" sz="1100" baseline="0" dirty="0" smtClean="0">
                <a:latin typeface="+mj-lt"/>
                <a:cs typeface="Arial" panose="020B0604020202020204" pitchFamily="34" charset="0"/>
              </a:rPr>
              <a:t> your bullet points and put the most relevant job responsibilities first. Also, never write I, me, or my anywhere on your resume. </a:t>
            </a:r>
          </a:p>
          <a:p>
            <a:endParaRPr lang="en-US" sz="1100" baseline="0" dirty="0" smtClean="0">
              <a:latin typeface="+mj-lt"/>
              <a:cs typeface="Arial" panose="020B0604020202020204" pitchFamily="34" charset="0"/>
            </a:endParaRPr>
          </a:p>
          <a:p>
            <a:r>
              <a:rPr lang="en-US" sz="1100" baseline="0" dirty="0" smtClean="0">
                <a:latin typeface="+mj-lt"/>
                <a:cs typeface="Arial" panose="020B0604020202020204" pitchFamily="34" charset="0"/>
              </a:rPr>
              <a:t>One last thing before I show you some examples of experience sections. Make sure you write the job descriptions in the correct tense. If you are describing a position you currently work, write it in present tense. If it’s a previous position, write it in past tense. </a:t>
            </a:r>
            <a:endParaRPr lang="en-US" sz="1100" dirty="0" smtClean="0">
              <a:latin typeface="+mj-lt"/>
              <a:cs typeface="Arial" panose="020B0604020202020204" pitchFamily="34" charset="0"/>
            </a:endParaRPr>
          </a:p>
          <a:p>
            <a:endParaRPr lang="en-US" sz="1100" dirty="0">
              <a:latin typeface="+mj-lt"/>
            </a:endParaRPr>
          </a:p>
        </p:txBody>
      </p:sp>
      <p:sp>
        <p:nvSpPr>
          <p:cNvPr id="4" name="Slide Number Placeholder 3"/>
          <p:cNvSpPr>
            <a:spLocks noGrp="1"/>
          </p:cNvSpPr>
          <p:nvPr>
            <p:ph type="sldNum" sz="quarter" idx="10"/>
          </p:nvPr>
        </p:nvSpPr>
        <p:spPr/>
        <p:txBody>
          <a:bodyPr/>
          <a:lstStyle/>
          <a:p>
            <a:fld id="{CFFE6B3A-7E88-488E-8987-1DE9BBEC64EA}" type="slidenum">
              <a:rPr lang="en-US" smtClean="0"/>
              <a:t>13</a:t>
            </a:fld>
            <a:endParaRPr lang="en-US"/>
          </a:p>
        </p:txBody>
      </p:sp>
    </p:spTree>
    <p:extLst>
      <p:ext uri="{BB962C8B-B14F-4D97-AF65-F5344CB8AC3E}">
        <p14:creationId xmlns:p14="http://schemas.microsoft.com/office/powerpoint/2010/main" val="3162154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an experience</a:t>
            </a:r>
            <a:r>
              <a:rPr lang="en-US" baseline="0" dirty="0" smtClean="0"/>
              <a:t> section of a resume. Notice that there is a consistent format with all of the information.  Each position has it’s own little heading and content section. The Job Title is </a:t>
            </a:r>
            <a:r>
              <a:rPr lang="en-US" baseline="0" dirty="0" err="1" smtClean="0"/>
              <a:t>is</a:t>
            </a:r>
            <a:r>
              <a:rPr lang="en-US" baseline="0" dirty="0" smtClean="0"/>
              <a:t> the upper left, the dates of employment are written in the upper right, the Company or Employer are on the bottom left, and the City and State are on the bottom right. Below that, bullet points list all the information about the position. This repeats for all of the positions. Also, notice that the positions she is currently working are written in present tense. “Collaborate with, Monitor, Practice…” The Farm hand position she used to work is written in past tense. “Developed, Communicated, and Maintained”</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14</a:t>
            </a:fld>
            <a:endParaRPr lang="en-US"/>
          </a:p>
        </p:txBody>
      </p:sp>
    </p:spTree>
    <p:extLst>
      <p:ext uri="{BB962C8B-B14F-4D97-AF65-F5344CB8AC3E}">
        <p14:creationId xmlns:p14="http://schemas.microsoft.com/office/powerpoint/2010/main" val="3162154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relevant experience but have</a:t>
            </a:r>
            <a:r>
              <a:rPr lang="en-US" baseline="0" dirty="0" smtClean="0"/>
              <a:t> worked other positions more recently, it’s ok to split your experience section up. You can call one Related or Relevant Experience and the other Work or Employment history, Just like in this example. List your relevant experience above the other experiences. The unrelated experience can still be helpful for an employer to know about, especially if you worked there for a few years. This can show that you are a good employee and can hold a job. It can also let employers look for transferrable skills that you might not have though of.</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15</a:t>
            </a:fld>
            <a:endParaRPr lang="en-US"/>
          </a:p>
        </p:txBody>
      </p:sp>
    </p:spTree>
    <p:extLst>
      <p:ext uri="{BB962C8B-B14F-4D97-AF65-F5344CB8AC3E}">
        <p14:creationId xmlns:p14="http://schemas.microsoft.com/office/powerpoint/2010/main" val="3162154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smtClean="0"/>
              <a:t>Resumes are unique</a:t>
            </a:r>
            <a:r>
              <a:rPr lang="en-US" baseline="0" dirty="0" smtClean="0"/>
              <a:t> documents and there could be an assortment of other sections you might want to consider adding. These include but aren’t limited to </a:t>
            </a:r>
            <a:r>
              <a:rPr lang="en-US" dirty="0" smtClean="0">
                <a:latin typeface="Arial" pitchFamily="34" charset="0"/>
                <a:cs typeface="Arial" pitchFamily="34" charset="0"/>
              </a:rPr>
              <a:t>Activities, Leadership Experience, Volunteer Work, Certifications/Licenses, Honors, and on-the–job Recognition. </a:t>
            </a:r>
          </a:p>
          <a:p>
            <a:pPr>
              <a:lnSpc>
                <a:spcPct val="90000"/>
              </a:lnSpc>
            </a:pPr>
            <a:endParaRPr lang="en-US" dirty="0" smtClean="0">
              <a:latin typeface="Arial" pitchFamily="34" charset="0"/>
              <a:cs typeface="Arial" pitchFamily="34" charset="0"/>
            </a:endParaRPr>
          </a:p>
          <a:p>
            <a:pPr>
              <a:lnSpc>
                <a:spcPct val="90000"/>
              </a:lnSpc>
            </a:pPr>
            <a:r>
              <a:rPr lang="en-US" dirty="0" smtClean="0">
                <a:latin typeface="Arial" pitchFamily="34" charset="0"/>
                <a:cs typeface="Arial" pitchFamily="34" charset="0"/>
              </a:rPr>
              <a:t>When listing activities, you might want to think about club participation, sports, and especially</a:t>
            </a:r>
            <a:r>
              <a:rPr lang="en-US" baseline="0" dirty="0" smtClean="0">
                <a:latin typeface="Arial" pitchFamily="34" charset="0"/>
                <a:cs typeface="Arial" pitchFamily="34" charset="0"/>
              </a:rPr>
              <a:t> a</a:t>
            </a:r>
            <a:r>
              <a:rPr lang="en-US" dirty="0" smtClean="0">
                <a:latin typeface="Arial" pitchFamily="34" charset="0"/>
                <a:cs typeface="Arial" pitchFamily="34" charset="0"/>
              </a:rPr>
              <a:t>cademic related activities. Being a student athlete or part of a orchestra</a:t>
            </a:r>
            <a:r>
              <a:rPr lang="en-US" baseline="0" dirty="0" smtClean="0">
                <a:latin typeface="Arial" pitchFamily="34" charset="0"/>
                <a:cs typeface="Arial" pitchFamily="34" charset="0"/>
              </a:rPr>
              <a:t> can say a lot to an employer about your dedication and teamwork abilities.  Under l</a:t>
            </a:r>
            <a:r>
              <a:rPr lang="en-US" dirty="0" smtClean="0">
                <a:latin typeface="Arial" pitchFamily="34" charset="0"/>
                <a:cs typeface="Arial" pitchFamily="34" charset="0"/>
              </a:rPr>
              <a:t>eadership experiences, think about leadership</a:t>
            </a:r>
            <a:r>
              <a:rPr lang="en-US" baseline="0" dirty="0" smtClean="0">
                <a:latin typeface="Arial" pitchFamily="34" charset="0"/>
                <a:cs typeface="Arial" pitchFamily="34" charset="0"/>
              </a:rPr>
              <a:t> roles you held in clubs or on teams. You can also list leadership conferences or awards you received.</a:t>
            </a:r>
          </a:p>
          <a:p>
            <a:pPr>
              <a:lnSpc>
                <a:spcPct val="90000"/>
              </a:lnSpc>
            </a:pPr>
            <a:endParaRPr lang="en-US" dirty="0" smtClean="0">
              <a:latin typeface="Arial" pitchFamily="34" charset="0"/>
              <a:cs typeface="Arial" pitchFamily="34" charset="0"/>
            </a:endParaRPr>
          </a:p>
          <a:p>
            <a:pPr>
              <a:lnSpc>
                <a:spcPct val="90000"/>
              </a:lnSpc>
            </a:pPr>
            <a:r>
              <a:rPr lang="en-US" dirty="0" smtClean="0">
                <a:latin typeface="Arial" pitchFamily="34" charset="0"/>
                <a:cs typeface="Arial" pitchFamily="34" charset="0"/>
              </a:rPr>
              <a:t>Volunteer Work is a great section to list if you have experience. Showing</a:t>
            </a:r>
            <a:r>
              <a:rPr lang="en-US" baseline="0" dirty="0" smtClean="0">
                <a:latin typeface="Arial" pitchFamily="34" charset="0"/>
                <a:cs typeface="Arial" pitchFamily="34" charset="0"/>
              </a:rPr>
              <a:t> your commitment to the community can really impress employers. </a:t>
            </a:r>
            <a:endParaRPr lang="en-US" dirty="0" smtClean="0">
              <a:latin typeface="Arial" pitchFamily="34" charset="0"/>
              <a:cs typeface="Arial" pitchFamily="34" charset="0"/>
            </a:endParaRPr>
          </a:p>
          <a:p>
            <a:pPr>
              <a:lnSpc>
                <a:spcPct val="90000"/>
              </a:lnSpc>
            </a:pPr>
            <a:endParaRPr lang="en-US" dirty="0" smtClean="0">
              <a:latin typeface="Arial" pitchFamily="34" charset="0"/>
              <a:cs typeface="Arial" pitchFamily="34" charset="0"/>
            </a:endParaRPr>
          </a:p>
          <a:p>
            <a:pPr>
              <a:lnSpc>
                <a:spcPct val="90000"/>
              </a:lnSpc>
            </a:pPr>
            <a:r>
              <a:rPr lang="en-US" dirty="0" smtClean="0">
                <a:latin typeface="Arial" pitchFamily="34" charset="0"/>
                <a:cs typeface="Arial" pitchFamily="34" charset="0"/>
              </a:rPr>
              <a:t>Certifications/Licenses, Honors and On-the–job Recognitions</a:t>
            </a:r>
            <a:r>
              <a:rPr lang="en-US" baseline="0" dirty="0" smtClean="0">
                <a:latin typeface="Arial" pitchFamily="34" charset="0"/>
                <a:cs typeface="Arial" pitchFamily="34" charset="0"/>
              </a:rPr>
              <a:t> can be listed too. Just make sure you stay grounded and list relevant honors. Your friends may be impressed if you completed all the T-shirt challenges at the local bars or hold the record for the most chicken wings consumed on wing night, but these are the honors employers are looking for. It’s ok to list scholarships that you competed for or were nominated for. Don’t list need based scholarships or grants though. </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16</a:t>
            </a:fld>
            <a:endParaRPr lang="en-US"/>
          </a:p>
        </p:txBody>
      </p:sp>
    </p:spTree>
    <p:extLst>
      <p:ext uri="{BB962C8B-B14F-4D97-AF65-F5344CB8AC3E}">
        <p14:creationId xmlns:p14="http://schemas.microsoft.com/office/powerpoint/2010/main" val="244819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smtClean="0"/>
              <a:t>And here you have it.</a:t>
            </a:r>
            <a:r>
              <a:rPr lang="en-US" baseline="0" dirty="0" smtClean="0"/>
              <a:t> Two different resume formats. Both are well organized and information is easy to grab. The exact format you choose to use isn’t as important as the quality of the content. We have a resume program at SUNY Cobleskill called Optimal Resume that produces the resume on the left. The program is very easy to use and has a great feature where you can submit resumes and cover letters to be reviewed by professionals. Check out the optimal resume presentation to learn how to create an account and get started. </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17</a:t>
            </a:fld>
            <a:endParaRPr lang="en-US"/>
          </a:p>
        </p:txBody>
      </p:sp>
    </p:spTree>
    <p:extLst>
      <p:ext uri="{BB962C8B-B14F-4D97-AF65-F5344CB8AC3E}">
        <p14:creationId xmlns:p14="http://schemas.microsoft.com/office/powerpoint/2010/main" val="244819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 wrap this up but</a:t>
            </a:r>
            <a:r>
              <a:rPr lang="en-US" baseline="0" dirty="0" smtClean="0"/>
              <a:t> before we leave, I have a few more resume tips for you. The first one is to proof read it, then give it to a friend to proof read it, then proof read it again. You cannot have too many eyes review your resume. I showed you the resume blunders in the beginning of the presentation. Avoid submitting your resume with simple mistakes by taking the time to proof read it thoroughly. Spell check is not enough.</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18</a:t>
            </a:fld>
            <a:endParaRPr lang="en-US"/>
          </a:p>
        </p:txBody>
      </p:sp>
    </p:spTree>
    <p:extLst>
      <p:ext uri="{BB962C8B-B14F-4D97-AF65-F5344CB8AC3E}">
        <p14:creationId xmlns:p14="http://schemas.microsoft.com/office/powerpoint/2010/main" val="3270076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up and use resume buzzwords.</a:t>
            </a:r>
            <a:r>
              <a:rPr lang="en-US" baseline="0" dirty="0" smtClean="0"/>
              <a:t> These are powerful words like Incorporated, Achieved, Balanced, and Managed that show that you have accomplished things. Make sure your Resume, cover letter and references are in consistent fonts and all have your name on them. If you write the best resume in the world but forget your name, you’re not getting the interview! If you are submitting a hard copy, use good quality paper that is all the same color, either cream or white. You can get some here at the Student Success Center. When emailing these documents, make sure you save them as a PDF documents so that way the format is correct when the employer gets the file. </a:t>
            </a:r>
          </a:p>
          <a:p>
            <a:endParaRPr lang="en-US" baseline="0" dirty="0" smtClean="0"/>
          </a:p>
          <a:p>
            <a:r>
              <a:rPr lang="en-US" baseline="0" dirty="0" smtClean="0"/>
              <a:t>This seems very simple but make sure you are attaching the right documents to the email when you send your resume and cover letter. You might be able to get away sending the wrong resume but you definitely don’t want to send a cover letter addressed to the wrong person out.</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19</a:t>
            </a:fld>
            <a:endParaRPr lang="en-US"/>
          </a:p>
        </p:txBody>
      </p:sp>
    </p:spTree>
    <p:extLst>
      <p:ext uri="{BB962C8B-B14F-4D97-AF65-F5344CB8AC3E}">
        <p14:creationId xmlns:p14="http://schemas.microsoft.com/office/powerpoint/2010/main" val="41342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So what exactly is the purpose of a resume? Many</a:t>
            </a:r>
            <a:r>
              <a:rPr lang="en-US" sz="1200" b="0" i="0" kern="1200" baseline="0" dirty="0" smtClean="0">
                <a:solidFill>
                  <a:schemeClr val="tx1"/>
                </a:solidFill>
                <a:effectLst/>
                <a:latin typeface="+mn-lt"/>
                <a:ea typeface="+mn-ea"/>
                <a:cs typeface="+mn-cs"/>
              </a:rPr>
              <a:t> people think that the purpose of a resume is to get you a job but actually, t</a:t>
            </a:r>
            <a:r>
              <a:rPr lang="en-US" sz="1200" b="0" i="0" kern="1200" dirty="0" smtClean="0">
                <a:solidFill>
                  <a:schemeClr val="tx1"/>
                </a:solidFill>
                <a:effectLst/>
                <a:latin typeface="+mn-lt"/>
                <a:ea typeface="+mn-ea"/>
                <a:cs typeface="+mn-cs"/>
              </a:rPr>
              <a:t>he resume’s job is just to get you an interview.</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resume is part</a:t>
            </a:r>
            <a:r>
              <a:rPr lang="en-US" sz="1200" b="0" i="0" kern="1200" baseline="0" dirty="0" smtClean="0">
                <a:solidFill>
                  <a:schemeClr val="tx1"/>
                </a:solidFill>
                <a:effectLst/>
                <a:latin typeface="+mn-lt"/>
                <a:ea typeface="+mn-ea"/>
                <a:cs typeface="+mn-cs"/>
              </a:rPr>
              <a:t> of a marketing campaign you create for yourself that supplements your LinkedIn profile, cover letter, E-portfolio, professional websites, and references. All these things advertise what you have to offer to entice employers to call you in for an interview. With the resume, y</a:t>
            </a:r>
            <a:r>
              <a:rPr lang="en-US" sz="1200" b="0" i="0" kern="1200" dirty="0" smtClean="0">
                <a:solidFill>
                  <a:schemeClr val="tx1"/>
                </a:solidFill>
                <a:effectLst/>
                <a:latin typeface="+mn-lt"/>
                <a:ea typeface="+mn-ea"/>
                <a:cs typeface="+mn-cs"/>
              </a:rPr>
              <a:t>ou get one or two 8.5-by-11</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inch sheets of paper to sell yourself to the employer,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convince them that you’re one of the best candidates,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that you are worthy of an interview.</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2</a:t>
            </a:fld>
            <a:endParaRPr lang="en-US"/>
          </a:p>
        </p:txBody>
      </p:sp>
    </p:spTree>
    <p:extLst>
      <p:ext uri="{BB962C8B-B14F-4D97-AF65-F5344CB8AC3E}">
        <p14:creationId xmlns:p14="http://schemas.microsoft.com/office/powerpoint/2010/main" val="3270218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caution when answering interview</a:t>
            </a:r>
            <a:r>
              <a:rPr lang="en-US" baseline="0" dirty="0" smtClean="0"/>
              <a:t> calls on your cell phone. Basically, just make sure you are in a location you wont get interrupted with good cell service. If you are checking out at the grocery store, your phone rings and you think it might be an employer calling to set up an interview. Let it go to voicemail and call them back when you are in a good spot. This wont be a problem because you have already made sure your voicemail message is appropriate, right? </a:t>
            </a:r>
          </a:p>
          <a:p>
            <a:r>
              <a:rPr lang="en-US" baseline="0" dirty="0" smtClean="0"/>
              <a:t/>
            </a:r>
            <a:br>
              <a:rPr lang="en-US" baseline="0" dirty="0" smtClean="0"/>
            </a:br>
            <a:r>
              <a:rPr lang="en-US" baseline="0" dirty="0" smtClean="0"/>
              <a:t>Make sure you clean up your social media websites and take down inappropriate and controversial content or photographs. When working on your resume, take breaks when you are frustrated. It helps if you don’t wait until last minute when you are really stressed to get an application in. </a:t>
            </a:r>
          </a:p>
          <a:p>
            <a:endParaRPr lang="en-US" baseline="0" dirty="0" smtClean="0"/>
          </a:p>
          <a:p>
            <a:r>
              <a:rPr lang="en-US" baseline="0" dirty="0" smtClean="0"/>
              <a:t>Finally, utilize the Student Success Center. We are here to help both while you are in school and after you graduate. You can come meet one on one with a career counselor, Work with student assistants, or just come to get a few tips here and there. </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20</a:t>
            </a:fld>
            <a:endParaRPr lang="en-US"/>
          </a:p>
        </p:txBody>
      </p:sp>
    </p:spTree>
    <p:extLst>
      <p:ext uri="{BB962C8B-B14F-4D97-AF65-F5344CB8AC3E}">
        <p14:creationId xmlns:p14="http://schemas.microsoft.com/office/powerpoint/2010/main" val="2247908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very much and if you have any questions</a:t>
            </a:r>
            <a:r>
              <a:rPr lang="en-US" baseline="0" dirty="0" smtClean="0"/>
              <a:t>, you know where to find us.</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21</a:t>
            </a:fld>
            <a:endParaRPr lang="en-US"/>
          </a:p>
        </p:txBody>
      </p:sp>
    </p:spTree>
    <p:extLst>
      <p:ext uri="{BB962C8B-B14F-4D97-AF65-F5344CB8AC3E}">
        <p14:creationId xmlns:p14="http://schemas.microsoft.com/office/powerpoint/2010/main" val="217792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actually a really funny image of</a:t>
            </a:r>
            <a:r>
              <a:rPr lang="en-US" baseline="0" dirty="0" smtClean="0"/>
              <a:t> s</a:t>
            </a:r>
            <a:r>
              <a:rPr lang="en-US" dirty="0" smtClean="0"/>
              <a:t>ome common, but simple mistakes that are often seen on resumes. </a:t>
            </a:r>
            <a:r>
              <a:rPr lang="en-US" baseline="0" dirty="0" smtClean="0"/>
              <a:t>In the Professional Experience section, Howard “</a:t>
            </a:r>
            <a:r>
              <a:rPr lang="en-US" baseline="0" dirty="0" err="1" smtClean="0"/>
              <a:t>Bada</a:t>
            </a:r>
            <a:r>
              <a:rPr lang="en-US" baseline="0" dirty="0" smtClean="0"/>
              <a:t> Bing” Hollis forgot a letter when listing is “Public Financial Analyst” position, listing himself as a “Pubic Financial Analyst.” He also abbreviated his other position and listed himself as an “Ass Accountant.” Take a few moments and check it out. </a:t>
            </a:r>
          </a:p>
          <a:p>
            <a:endParaRPr lang="en-US" baseline="0" dirty="0" smtClean="0"/>
          </a:p>
          <a:p>
            <a:r>
              <a:rPr lang="en-US" baseline="0" dirty="0" smtClean="0"/>
              <a:t>This was obviously created for the sake of being an example and you can get a lot out of it. Simple mistakes on your resume can negatively impact your job search so take your time when creating it. </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3</a:t>
            </a:fld>
            <a:endParaRPr lang="en-US"/>
          </a:p>
        </p:txBody>
      </p:sp>
    </p:spTree>
    <p:extLst>
      <p:ext uri="{BB962C8B-B14F-4D97-AF65-F5344CB8AC3E}">
        <p14:creationId xmlns:p14="http://schemas.microsoft.com/office/powerpoint/2010/main" val="204909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Student</a:t>
            </a:r>
            <a:r>
              <a:rPr lang="en-US" baseline="0" dirty="0" smtClean="0"/>
              <a:t> Success Center at SUNY Cobleskill, our number one tip we have for writing a resume is to ALWAYS tailor the resume to the job description. You can do this by using the job description to identify specific skills, experiences, and knowledge you have that are required for the job and then highlighting those things on your resume. In addition to the job description, read through the company’s website and mission statement. Try to use their wording when creating your resume so it looks like a document that was created by the company.</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4</a:t>
            </a:fld>
            <a:endParaRPr lang="en-US"/>
          </a:p>
        </p:txBody>
      </p:sp>
    </p:spTree>
    <p:extLst>
      <p:ext uri="{BB962C8B-B14F-4D97-AF65-F5344CB8AC3E}">
        <p14:creationId xmlns:p14="http://schemas.microsoft.com/office/powerpoint/2010/main" val="882649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meet someone,</a:t>
            </a:r>
            <a:r>
              <a:rPr lang="en-US" baseline="0" dirty="0" smtClean="0"/>
              <a:t> first impressions have lasting impacts on how they will perceive you. The first impression your resume makes on an employer is very important too. Your name should stand out and it should look professional and well organized. </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5</a:t>
            </a:fld>
            <a:endParaRPr lang="en-US"/>
          </a:p>
        </p:txBody>
      </p:sp>
    </p:spTree>
    <p:extLst>
      <p:ext uri="{BB962C8B-B14F-4D97-AF65-F5344CB8AC3E}">
        <p14:creationId xmlns:p14="http://schemas.microsoft.com/office/powerpoint/2010/main" val="2733402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shouldn’t look like an advertisement for a picnic or be so wordy that</a:t>
            </a:r>
            <a:r>
              <a:rPr lang="en-US" baseline="0" dirty="0" smtClean="0"/>
              <a:t> it’s hard for employers to pick out relevant information. </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6</a:t>
            </a:fld>
            <a:endParaRPr lang="en-US"/>
          </a:p>
        </p:txBody>
      </p:sp>
    </p:spTree>
    <p:extLst>
      <p:ext uri="{BB962C8B-B14F-4D97-AF65-F5344CB8AC3E}">
        <p14:creationId xmlns:p14="http://schemas.microsoft.com/office/powerpoint/2010/main" val="766180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t>When companies</a:t>
            </a:r>
            <a:r>
              <a:rPr lang="en-US" sz="1050" baseline="0" dirty="0" smtClean="0"/>
              <a:t> post positions, it’s not uncommon for there to be hundreds of applicants for one position. Taking the time to review every application in depth is not practical for employers. To make the pool of candidates more manageable, most employers have an initial screening process for resumes. In this screening process, employers will take as little as 15-20 seconds to quickly scan over every resume. They look for red flags to eliminate candidates such as excessive spelling errors, lack of professionalism, inadequate experience or education, and other things. They also look for exceptional qualities in candidates. </a:t>
            </a:r>
          </a:p>
          <a:p>
            <a:endParaRPr lang="en-US" sz="1050" baseline="0" dirty="0" smtClean="0"/>
          </a:p>
          <a:p>
            <a:r>
              <a:rPr lang="en-US" sz="1050" baseline="0" dirty="0" smtClean="0"/>
              <a:t>This is why format is so important. You want your resume to be clean and easy to read. Tailor your resume so the information the employer is looking for jumps right out to them. Make sure there is enough white space that the document is easy to read but not too much where your resume looks empty. Your resume should be a consistent font. We recommend Arial, size 11 or 12. It’ may not be very exciting but it’s effective! Do NOT use Times New Roman. </a:t>
            </a:r>
          </a:p>
          <a:p>
            <a:endParaRPr lang="en-US" sz="1050" baseline="0" dirty="0" smtClean="0"/>
          </a:p>
          <a:p>
            <a:r>
              <a:rPr lang="en-US" sz="1050" baseline="0" dirty="0" smtClean="0"/>
              <a:t>We get a lot of questions about how long a resume should be. Most college students’ and recent college graduates’ resumes will be one page. This is because they have limited relevant experience for the position they are applying to. For those with more quality and relevant experiences, their resume is more likely to be 2 pages. Just because you have enough experience to put on two pages doesn’t mean you should fill it up though. If you bury relevant experiences you have in things that the employer doesn’t care about, they might miss the information you want them to see, preventing you from getting an interview. When working on your resume, focus on the quality and relevance of your content, not how long it is. </a:t>
            </a:r>
          </a:p>
          <a:p>
            <a:r>
              <a:rPr lang="en-US" sz="1050" baseline="0" dirty="0" smtClean="0"/>
              <a:t/>
            </a:r>
            <a:br>
              <a:rPr lang="en-US" sz="1050" baseline="0" dirty="0" smtClean="0"/>
            </a:br>
            <a:r>
              <a:rPr lang="en-US" sz="1050" baseline="0" dirty="0" smtClean="0"/>
              <a:t>Let’s start breaking down the rest of your resume.</a:t>
            </a:r>
            <a:endParaRPr lang="en-US" sz="1050" dirty="0"/>
          </a:p>
        </p:txBody>
      </p:sp>
      <p:sp>
        <p:nvSpPr>
          <p:cNvPr id="4" name="Slide Number Placeholder 3"/>
          <p:cNvSpPr>
            <a:spLocks noGrp="1"/>
          </p:cNvSpPr>
          <p:nvPr>
            <p:ph type="sldNum" sz="quarter" idx="10"/>
          </p:nvPr>
        </p:nvSpPr>
        <p:spPr/>
        <p:txBody>
          <a:bodyPr/>
          <a:lstStyle/>
          <a:p>
            <a:fld id="{CFFE6B3A-7E88-488E-8987-1DE9BBEC64EA}" type="slidenum">
              <a:rPr lang="en-US" smtClean="0"/>
              <a:t>7</a:t>
            </a:fld>
            <a:endParaRPr lang="en-US"/>
          </a:p>
        </p:txBody>
      </p:sp>
    </p:spTree>
    <p:extLst>
      <p:ext uri="{BB962C8B-B14F-4D97-AF65-F5344CB8AC3E}">
        <p14:creationId xmlns:p14="http://schemas.microsoft.com/office/powerpoint/2010/main" val="130252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heading includes your contact information.  Your</a:t>
            </a:r>
            <a:r>
              <a:rPr lang="en-US" baseline="0" dirty="0" smtClean="0"/>
              <a:t> name should be bigger than everything else and bolded. You should include your address, email address and phone number in the title. Make sure that your email address is professional. You can use First Name Last Name or Last name and some numbers but don’t use something complex or inappropriate. Don’t include the country unless you are applying to a position in a different country. Displayed here are two examples of headings - One lists a permanent address and the other lists both the permanent and the college address. If you are only listing one, center the heading. If you are including two addresses, one way to display the information is to center everything but your addresses and then put one on the right and the other on the left. </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8</a:t>
            </a:fld>
            <a:endParaRPr lang="en-US"/>
          </a:p>
        </p:txBody>
      </p:sp>
    </p:spTree>
    <p:extLst>
      <p:ext uri="{BB962C8B-B14F-4D97-AF65-F5344CB8AC3E}">
        <p14:creationId xmlns:p14="http://schemas.microsoft.com/office/powerpoint/2010/main" val="541168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Traditionally,</a:t>
            </a:r>
            <a:r>
              <a:rPr lang="en-US" baseline="0" dirty="0" smtClean="0"/>
              <a:t> the next thing on a resume was an objective statement that talked about your goals. This is no longer practiced and is a waste of valuable space on your resume. You can talk about your goals and aspirations in your cover letter and save the space on your resume for relevant and quality information that employers are looking for. </a:t>
            </a:r>
            <a:endParaRPr lang="en-US" dirty="0"/>
          </a:p>
        </p:txBody>
      </p:sp>
      <p:sp>
        <p:nvSpPr>
          <p:cNvPr id="4" name="Slide Number Placeholder 3"/>
          <p:cNvSpPr>
            <a:spLocks noGrp="1"/>
          </p:cNvSpPr>
          <p:nvPr>
            <p:ph type="sldNum" sz="quarter" idx="10"/>
          </p:nvPr>
        </p:nvSpPr>
        <p:spPr/>
        <p:txBody>
          <a:bodyPr/>
          <a:lstStyle/>
          <a:p>
            <a:fld id="{CFFE6B3A-7E88-488E-8987-1DE9BBEC64EA}" type="slidenum">
              <a:rPr lang="en-US" smtClean="0"/>
              <a:t>9</a:t>
            </a:fld>
            <a:endParaRPr lang="en-US"/>
          </a:p>
        </p:txBody>
      </p:sp>
    </p:spTree>
    <p:extLst>
      <p:ext uri="{BB962C8B-B14F-4D97-AF65-F5344CB8AC3E}">
        <p14:creationId xmlns:p14="http://schemas.microsoft.com/office/powerpoint/2010/main" val="541168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CE5E6AD3-BA92-40A9-BBDD-A0951704DC22}" type="datetimeFigureOut">
              <a:rPr lang="en-US" smtClean="0"/>
              <a:pPr/>
              <a:t>1/31/2018</a:t>
            </a:fld>
            <a:endParaRPr lang="en-US" dirty="0"/>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82B41283-DCA7-45DB-ACA7-377BE985413C}"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E5E6AD3-BA92-40A9-BBDD-A0951704DC22}" type="datetimeFigureOut">
              <a:rPr lang="en-US" smtClean="0"/>
              <a:pPr/>
              <a:t>1/31/2018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B41283-DCA7-45DB-ACA7-377BE985413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E5E6AD3-BA92-40A9-BBDD-A0951704DC22}" type="datetimeFigureOut">
              <a:rPr lang="en-US" smtClean="0"/>
              <a:pPr/>
              <a:t>1/31/2018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B41283-DCA7-45DB-ACA7-377BE985413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CE5E6AD3-BA92-40A9-BBDD-A0951704DC22}" type="datetimeFigureOut">
              <a:rPr lang="en-US" smtClean="0"/>
              <a:pPr/>
              <a:t>1/31/2018</a:t>
            </a:fld>
            <a:endParaRPr lang="en-US" dirty="0"/>
          </a:p>
        </p:txBody>
      </p:sp>
      <p:sp>
        <p:nvSpPr>
          <p:cNvPr id="9" name="Slide Number Placeholder 8"/>
          <p:cNvSpPr>
            <a:spLocks noGrp="1"/>
          </p:cNvSpPr>
          <p:nvPr>
            <p:ph type="sldNum" sz="quarter" idx="15"/>
          </p:nvPr>
        </p:nvSpPr>
        <p:spPr/>
        <p:txBody>
          <a:bodyPr rtlCol="0"/>
          <a:lstStyle/>
          <a:p>
            <a:fld id="{82B41283-DCA7-45DB-ACA7-377BE985413C}" type="slidenum">
              <a:rPr lang="en-US" smtClean="0"/>
              <a:pPr/>
              <a:t>‹#›</a:t>
            </a:fld>
            <a:endParaRPr lang="en-US" dirty="0"/>
          </a:p>
        </p:txBody>
      </p:sp>
      <p:sp>
        <p:nvSpPr>
          <p:cNvPr id="10" name="Footer Placeholder 9"/>
          <p:cNvSpPr>
            <a:spLocks noGrp="1"/>
          </p:cNvSpPr>
          <p:nvPr>
            <p:ph type="ftr" sz="quarter" idx="16"/>
          </p:nvPr>
        </p:nvSpPr>
        <p:spPr/>
        <p:txBody>
          <a:bodyPr rtlCol="0"/>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CE5E6AD3-BA92-40A9-BBDD-A0951704DC22}" type="datetimeFigureOut">
              <a:rPr lang="en-US" smtClean="0"/>
              <a:pPr/>
              <a:t>1/31/2018</a:t>
            </a:fld>
            <a:endParaRPr lang="en-US" dirty="0"/>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Slide Number Placeholder 5"/>
          <p:cNvSpPr>
            <a:spLocks noGrp="1"/>
          </p:cNvSpPr>
          <p:nvPr>
            <p:ph type="sldNum" sz="quarter" idx="12"/>
          </p:nvPr>
        </p:nvSpPr>
        <p:spPr bwMode="auto">
          <a:xfrm>
            <a:off x="1340616" y="4928702"/>
            <a:ext cx="609600" cy="517524"/>
          </a:xfrm>
        </p:spPr>
        <p:txBody>
          <a:bodyPr/>
          <a:lstStyle/>
          <a:p>
            <a:fld id="{82B41283-DCA7-45DB-ACA7-377BE985413C}"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E5E6AD3-BA92-40A9-BBDD-A0951704DC22}" type="datetimeFigureOut">
              <a:rPr lang="en-US" smtClean="0"/>
              <a:pPr/>
              <a:t>1/31/2018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B41283-DCA7-45DB-ACA7-377BE985413C}" type="slidenum">
              <a:rPr lang="en-US" smtClean="0"/>
              <a:pPr/>
              <a:t>‹#›</a:t>
            </a:fld>
            <a:endParaRPr lang="en-U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CE5E6AD3-BA92-40A9-BBDD-A0951704DC22}" type="datetimeFigureOut">
              <a:rPr lang="en-US" smtClean="0"/>
              <a:pPr/>
              <a:t>1/31/2018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B41283-DCA7-45DB-ACA7-377BE985413C}" type="slidenum">
              <a:rPr lang="en-US" smtClean="0"/>
              <a:pPr/>
              <a:t>‹#›</a:t>
            </a:fld>
            <a:endParaRPr lang="en-U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CE5E6AD3-BA92-40A9-BBDD-A0951704DC22}" type="datetimeFigureOut">
              <a:rPr lang="en-US" smtClean="0"/>
              <a:pPr/>
              <a:t>1/31/2018</a:t>
            </a:fld>
            <a:endParaRPr lang="en-US" dirty="0"/>
          </a:p>
        </p:txBody>
      </p:sp>
      <p:sp>
        <p:nvSpPr>
          <p:cNvPr id="7" name="Slide Number Placeholder 6"/>
          <p:cNvSpPr>
            <a:spLocks noGrp="1"/>
          </p:cNvSpPr>
          <p:nvPr>
            <p:ph type="sldNum" sz="quarter" idx="11"/>
          </p:nvPr>
        </p:nvSpPr>
        <p:spPr/>
        <p:txBody>
          <a:bodyPr rtlCol="0"/>
          <a:lstStyle/>
          <a:p>
            <a:fld id="{82B41283-DCA7-45DB-ACA7-377BE985413C}" type="slidenum">
              <a:rPr lang="en-US" smtClean="0"/>
              <a:pPr/>
              <a:t>‹#›</a:t>
            </a:fld>
            <a:endParaRPr lang="en-US" dirty="0"/>
          </a:p>
        </p:txBody>
      </p:sp>
      <p:sp>
        <p:nvSpPr>
          <p:cNvPr id="8" name="Footer Placeholder 7"/>
          <p:cNvSpPr>
            <a:spLocks noGrp="1"/>
          </p:cNvSpPr>
          <p:nvPr>
            <p:ph type="ftr" sz="quarter" idx="12"/>
          </p:nvPr>
        </p:nvSpPr>
        <p:spPr/>
        <p:txBody>
          <a:bodyPr rtlCol="0"/>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5E6AD3-BA92-40A9-BBDD-A0951704DC22}" type="datetimeFigureOut">
              <a:rPr lang="en-US" smtClean="0"/>
              <a:pPr/>
              <a:t>1/31/2018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B41283-DCA7-45DB-ACA7-377BE985413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CE5E6AD3-BA92-40A9-BBDD-A0951704DC22}" type="datetimeFigureOut">
              <a:rPr lang="en-US" smtClean="0"/>
              <a:pPr/>
              <a:t>1/31/2018</a:t>
            </a:fld>
            <a:endParaRPr lang="en-US" dirty="0"/>
          </a:p>
        </p:txBody>
      </p:sp>
      <p:sp>
        <p:nvSpPr>
          <p:cNvPr id="22" name="Slide Number Placeholder 21"/>
          <p:cNvSpPr>
            <a:spLocks noGrp="1"/>
          </p:cNvSpPr>
          <p:nvPr>
            <p:ph type="sldNum" sz="quarter" idx="15"/>
          </p:nvPr>
        </p:nvSpPr>
        <p:spPr/>
        <p:txBody>
          <a:bodyPr rtlCol="0"/>
          <a:lstStyle/>
          <a:p>
            <a:fld id="{82B41283-DCA7-45DB-ACA7-377BE985413C}" type="slidenum">
              <a:rPr lang="en-US" smtClean="0"/>
              <a:pPr/>
              <a:t>‹#›</a:t>
            </a:fld>
            <a:endParaRPr lang="en-US" dirty="0"/>
          </a:p>
        </p:txBody>
      </p:sp>
      <p:sp>
        <p:nvSpPr>
          <p:cNvPr id="23" name="Footer Placeholder 22"/>
          <p:cNvSpPr>
            <a:spLocks noGrp="1"/>
          </p:cNvSpPr>
          <p:nvPr>
            <p:ph type="ftr" sz="quarter" idx="16"/>
          </p:nvPr>
        </p:nvSpPr>
        <p:spPr/>
        <p:txBody>
          <a:bodyPr rtlCol="0"/>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dirty="0"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CE5E6AD3-BA92-40A9-BBDD-A0951704DC22}" type="datetimeFigureOut">
              <a:rPr lang="en-US" smtClean="0"/>
              <a:pPr/>
              <a:t>1/31/2018</a:t>
            </a:fld>
            <a:endParaRPr lang="en-US" dirty="0"/>
          </a:p>
        </p:txBody>
      </p:sp>
      <p:sp>
        <p:nvSpPr>
          <p:cNvPr id="18" name="Slide Number Placeholder 17"/>
          <p:cNvSpPr>
            <a:spLocks noGrp="1"/>
          </p:cNvSpPr>
          <p:nvPr>
            <p:ph type="sldNum" sz="quarter" idx="11"/>
          </p:nvPr>
        </p:nvSpPr>
        <p:spPr/>
        <p:txBody>
          <a:bodyPr rtlCol="0"/>
          <a:lstStyle/>
          <a:p>
            <a:fld id="{82B41283-DCA7-45DB-ACA7-377BE985413C}" type="slidenum">
              <a:rPr lang="en-US" smtClean="0"/>
              <a:pPr/>
              <a:t>‹#›</a:t>
            </a:fld>
            <a:endParaRPr lang="en-US" dirty="0"/>
          </a:p>
        </p:txBody>
      </p:sp>
      <p:sp>
        <p:nvSpPr>
          <p:cNvPr id="21" name="Footer Placeholder 20"/>
          <p:cNvSpPr>
            <a:spLocks noGrp="1"/>
          </p:cNvSpPr>
          <p:nvPr>
            <p:ph type="ftr" sz="quarter" idx="12"/>
          </p:nvPr>
        </p:nvSpPr>
        <p:spPr/>
        <p:txBody>
          <a:bodyPr rtlCol="0"/>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E5E6AD3-BA92-40A9-BBDD-A0951704DC22}" type="datetimeFigureOut">
              <a:rPr lang="en-US" smtClean="0"/>
              <a:pPr/>
              <a:t>1/31/2018</a:t>
            </a:fld>
            <a:endParaRPr lang="en-US" dirty="0"/>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dirty="0"/>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82B41283-DCA7-45DB-ACA7-377BE985413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wav"/><Relationship Id="rId7" Type="http://schemas.openxmlformats.org/officeDocument/2006/relationships/image" Target="../media/image5.jpeg"/><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2.wav"/><Relationship Id="rId7" Type="http://schemas.openxmlformats.org/officeDocument/2006/relationships/image" Target="../media/image16.jpe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audio" Target="../media/media2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solidFill>
                <a:latin typeface="Arial" pitchFamily="34" charset="0"/>
                <a:cs typeface="Arial" pitchFamily="34" charset="0"/>
              </a:rPr>
              <a:t>Resume Writing</a:t>
            </a:r>
            <a:endParaRPr lang="en-US" dirty="0">
              <a:solidFill>
                <a:schemeClr val="tx1"/>
              </a:solidFill>
              <a:latin typeface="Arial" pitchFamily="34" charset="0"/>
              <a:cs typeface="Arial" pitchFamily="34" charset="0"/>
            </a:endParaRPr>
          </a:p>
        </p:txBody>
      </p:sp>
      <p:sp>
        <p:nvSpPr>
          <p:cNvPr id="3" name="Subtitle 2"/>
          <p:cNvSpPr>
            <a:spLocks noGrp="1"/>
          </p:cNvSpPr>
          <p:nvPr>
            <p:ph type="subTitle" idx="1"/>
          </p:nvPr>
        </p:nvSpPr>
        <p:spPr/>
        <p:txBody>
          <a:bodyPr/>
          <a:lstStyle/>
          <a:p>
            <a:r>
              <a:rPr lang="en-US" b="1" dirty="0" smtClean="0">
                <a:solidFill>
                  <a:schemeClr val="tx1"/>
                </a:solidFill>
                <a:latin typeface="Arial" pitchFamily="34" charset="0"/>
                <a:cs typeface="Arial" pitchFamily="34" charset="0"/>
              </a:rPr>
              <a:t>Center for Career Development</a:t>
            </a:r>
            <a:endParaRPr lang="en-US" b="1" dirty="0" smtClean="0">
              <a:solidFill>
                <a:schemeClr val="tx1"/>
              </a:solidFill>
              <a:latin typeface="Arial" pitchFamily="34" charset="0"/>
              <a:cs typeface="Arial" pitchFamily="34" charset="0"/>
            </a:endParaRPr>
          </a:p>
          <a:p>
            <a:r>
              <a:rPr lang="en-US" dirty="0" smtClean="0">
                <a:solidFill>
                  <a:schemeClr val="tx1"/>
                </a:solidFill>
                <a:latin typeface="Arial" pitchFamily="34" charset="0"/>
                <a:cs typeface="Arial" pitchFamily="34" charset="0"/>
              </a:rPr>
              <a:t>Library, Room 109</a:t>
            </a:r>
            <a:endParaRPr lang="en-US" b="1" dirty="0" smtClean="0">
              <a:solidFill>
                <a:schemeClr val="tx1"/>
              </a:solidFill>
              <a:latin typeface="Arial" pitchFamily="34" charset="0"/>
              <a:cs typeface="Arial" pitchFamily="34" charset="0"/>
            </a:endParaRPr>
          </a:p>
          <a:p>
            <a:r>
              <a:rPr lang="en-US" b="1" smtClean="0">
                <a:solidFill>
                  <a:schemeClr val="tx1"/>
                </a:solidFill>
                <a:latin typeface="Arial" pitchFamily="34" charset="0"/>
                <a:cs typeface="Arial" pitchFamily="34" charset="0"/>
              </a:rPr>
              <a:t>www.cobleskill.edu/career</a:t>
            </a:r>
            <a:endParaRPr lang="en-US" b="1" dirty="0">
              <a:solidFill>
                <a:schemeClr val="tx1"/>
              </a:solidFill>
              <a:latin typeface="Arial" pitchFamily="34" charset="0"/>
              <a:cs typeface="Arial" pitchFamily="34" charset="0"/>
            </a:endParaRPr>
          </a:p>
        </p:txBody>
      </p:sp>
      <p:pic>
        <p:nvPicPr>
          <p:cNvPr id="6146" name="Picture 2" descr="Image result for resume wri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914400"/>
            <a:ext cx="4391025" cy="2476501"/>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94"/>
    </mc:Choice>
    <mc:Fallback xmlns="">
      <p:transition spd="slow" advTm="14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3"/>
                </p:tgtEl>
              </p:cMediaNode>
            </p:audio>
          </p:childTnLst>
        </p:cTn>
      </p:par>
    </p:tnLst>
  </p:timing>
  <p:extLst mod="1">
    <p:ext uri="{E180D4A7-C9FB-4DFB-919C-405C955672EB}">
      <p14:showEvtLst xmlns:p14="http://schemas.microsoft.com/office/powerpoint/2010/main">
        <p14:playEvt time="0" objId="1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63562"/>
          </a:xfrm>
        </p:spPr>
        <p:txBody>
          <a:bodyPr/>
          <a:lstStyle/>
          <a:p>
            <a:pPr algn="ctr"/>
            <a:r>
              <a:rPr lang="en-US" b="1" cap="none" dirty="0" smtClean="0">
                <a:solidFill>
                  <a:schemeClr val="tx1"/>
                </a:solidFill>
                <a:latin typeface="Arial" pitchFamily="34" charset="0"/>
                <a:cs typeface="Arial" pitchFamily="34" charset="0"/>
              </a:rPr>
              <a:t>Summary of Qualifications</a:t>
            </a:r>
            <a:endParaRPr lang="en-US" b="1" cap="none" dirty="0">
              <a:solidFill>
                <a:schemeClr val="tx1"/>
              </a:solidFill>
              <a:latin typeface="Arial" pitchFamily="34" charset="0"/>
              <a:cs typeface="Arial" pitchFamily="34" charset="0"/>
            </a:endParaRPr>
          </a:p>
        </p:txBody>
      </p:sp>
      <p:sp>
        <p:nvSpPr>
          <p:cNvPr id="3" name="Content Placeholder 2"/>
          <p:cNvSpPr>
            <a:spLocks noGrp="1"/>
          </p:cNvSpPr>
          <p:nvPr>
            <p:ph sz="quarter" idx="1"/>
          </p:nvPr>
        </p:nvSpPr>
        <p:spPr>
          <a:xfrm>
            <a:off x="457200" y="1603248"/>
            <a:ext cx="7924800" cy="5330952"/>
          </a:xfrm>
        </p:spPr>
        <p:txBody>
          <a:bodyPr>
            <a:normAutofit/>
          </a:bodyPr>
          <a:lstStyle/>
          <a:p>
            <a:r>
              <a:rPr lang="en-US" dirty="0" smtClean="0">
                <a:latin typeface="Arial" pitchFamily="34" charset="0"/>
                <a:cs typeface="Arial" pitchFamily="34" charset="0"/>
              </a:rPr>
              <a:t>Use brief, bulleted summary to make </a:t>
            </a:r>
            <a:r>
              <a:rPr lang="en-US" dirty="0">
                <a:latin typeface="Arial" pitchFamily="34" charset="0"/>
                <a:cs typeface="Arial" pitchFamily="34" charset="0"/>
              </a:rPr>
              <a:t>it easy for the </a:t>
            </a:r>
            <a:r>
              <a:rPr lang="en-US" dirty="0" smtClean="0">
                <a:latin typeface="Arial" pitchFamily="34" charset="0"/>
                <a:cs typeface="Arial" pitchFamily="34" charset="0"/>
              </a:rPr>
              <a:t>employer </a:t>
            </a:r>
            <a:r>
              <a:rPr lang="en-US" dirty="0">
                <a:latin typeface="Arial" pitchFamily="34" charset="0"/>
                <a:cs typeface="Arial" pitchFamily="34" charset="0"/>
              </a:rPr>
              <a:t>to see you meet their </a:t>
            </a:r>
            <a:r>
              <a:rPr lang="en-US" dirty="0" smtClean="0">
                <a:latin typeface="Arial" pitchFamily="34" charset="0"/>
                <a:cs typeface="Arial" pitchFamily="34" charset="0"/>
              </a:rPr>
              <a:t>requirements</a:t>
            </a:r>
          </a:p>
          <a:p>
            <a:pPr marL="0" indent="0">
              <a:buNone/>
            </a:pPr>
            <a:r>
              <a:rPr lang="en-US" b="1" dirty="0" smtClean="0">
                <a:latin typeface="Arial" pitchFamily="34" charset="0"/>
                <a:cs typeface="Arial" pitchFamily="34" charset="0"/>
              </a:rPr>
              <a:t>    </a:t>
            </a:r>
            <a:r>
              <a:rPr lang="en-US" sz="1400" b="1" dirty="0" smtClean="0">
                <a:latin typeface="Arial" pitchFamily="34" charset="0"/>
                <a:cs typeface="Arial" pitchFamily="34" charset="0"/>
              </a:rPr>
              <a:t>Example for a Culinary related position:</a:t>
            </a:r>
            <a:endParaRPr lang="en-US" b="1" dirty="0">
              <a:latin typeface="Arial" pitchFamily="34" charset="0"/>
              <a:cs typeface="Arial" pitchFamily="34" charset="0"/>
            </a:endParaRPr>
          </a:p>
          <a:p>
            <a:pPr lvl="1"/>
            <a:r>
              <a:rPr lang="en-US" sz="1600" i="1" dirty="0" smtClean="0">
                <a:latin typeface="Arial" pitchFamily="34" charset="0"/>
                <a:cs typeface="Arial" pitchFamily="34" charset="0"/>
              </a:rPr>
              <a:t>Four years of hands-on culinary experience including line-level </a:t>
            </a:r>
            <a:r>
              <a:rPr lang="en-US" sz="1600" i="1" dirty="0">
                <a:latin typeface="Arial" pitchFamily="34" charset="0"/>
                <a:cs typeface="Arial" pitchFamily="34" charset="0"/>
              </a:rPr>
              <a:t>and management </a:t>
            </a:r>
            <a:r>
              <a:rPr lang="en-US" sz="1600" i="1" dirty="0" smtClean="0">
                <a:latin typeface="Arial" pitchFamily="34" charset="0"/>
                <a:cs typeface="Arial" pitchFamily="34" charset="0"/>
              </a:rPr>
              <a:t>experience </a:t>
            </a:r>
            <a:endParaRPr lang="en-US" sz="1600" i="1" dirty="0">
              <a:latin typeface="Arial" pitchFamily="34" charset="0"/>
              <a:cs typeface="Arial" pitchFamily="34" charset="0"/>
            </a:endParaRPr>
          </a:p>
          <a:p>
            <a:pPr lvl="1"/>
            <a:r>
              <a:rPr lang="en-US" sz="1600" i="1" dirty="0" smtClean="0">
                <a:latin typeface="Arial" pitchFamily="34" charset="0"/>
                <a:cs typeface="Arial" pitchFamily="34" charset="0"/>
              </a:rPr>
              <a:t>Knowledgeable of pairing wine with meals</a:t>
            </a:r>
            <a:endParaRPr lang="en-US" sz="1600" i="1" dirty="0">
              <a:latin typeface="Arial" pitchFamily="34" charset="0"/>
              <a:cs typeface="Arial" pitchFamily="34" charset="0"/>
            </a:endParaRPr>
          </a:p>
          <a:p>
            <a:pPr lvl="1"/>
            <a:r>
              <a:rPr lang="en-US" sz="1600" i="1" dirty="0" smtClean="0">
                <a:latin typeface="Arial" pitchFamily="34" charset="0"/>
                <a:cs typeface="Arial" pitchFamily="34" charset="0"/>
              </a:rPr>
              <a:t>Experienced in </a:t>
            </a:r>
            <a:r>
              <a:rPr lang="en-US" sz="1600" i="1" dirty="0">
                <a:latin typeface="Arial" pitchFamily="34" charset="0"/>
                <a:cs typeface="Arial" pitchFamily="34" charset="0"/>
              </a:rPr>
              <a:t>creating menu choices</a:t>
            </a:r>
          </a:p>
          <a:p>
            <a:pPr lvl="1"/>
            <a:r>
              <a:rPr lang="en-US" sz="1600" i="1" dirty="0" smtClean="0">
                <a:latin typeface="Arial" pitchFamily="34" charset="0"/>
                <a:cs typeface="Arial" pitchFamily="34" charset="0"/>
              </a:rPr>
              <a:t>Intermediate abilities in </a:t>
            </a:r>
            <a:r>
              <a:rPr lang="en-US" sz="1600" i="1" dirty="0">
                <a:latin typeface="Arial" pitchFamily="34" charset="0"/>
                <a:cs typeface="Arial" pitchFamily="34" charset="0"/>
              </a:rPr>
              <a:t>S</a:t>
            </a:r>
            <a:r>
              <a:rPr lang="en-US" sz="1600" i="1" dirty="0" smtClean="0">
                <a:latin typeface="Arial" pitchFamily="34" charset="0"/>
                <a:cs typeface="Arial" pitchFamily="34" charset="0"/>
              </a:rPr>
              <a:t>panish Language</a:t>
            </a:r>
            <a:endParaRPr lang="en-US" sz="2000" i="1" dirty="0">
              <a:latin typeface="Arial" pitchFamily="34" charset="0"/>
              <a:cs typeface="Arial" pitchFamily="34" charset="0"/>
            </a:endParaRPr>
          </a:p>
          <a:p>
            <a:pPr>
              <a:buFont typeface="Courier New" panose="02070309020205020404" pitchFamily="49" charset="0"/>
              <a:buChar char="o"/>
            </a:pPr>
            <a:endParaRPr lang="en-US" dirty="0">
              <a:latin typeface="Arial" pitchFamily="34" charset="0"/>
              <a:cs typeface="Arial" pitchFamily="34" charset="0"/>
            </a:endParaRPr>
          </a:p>
          <a:p>
            <a:pPr>
              <a:buFont typeface="Courier New" panose="02070309020205020404" pitchFamily="49" charset="0"/>
              <a:buChar char="o"/>
            </a:pPr>
            <a:r>
              <a:rPr lang="en-US" dirty="0" smtClean="0">
                <a:latin typeface="Arial" pitchFamily="34" charset="0"/>
                <a:cs typeface="Arial" pitchFamily="34" charset="0"/>
              </a:rPr>
              <a:t>This is a great place to list </a:t>
            </a:r>
            <a:r>
              <a:rPr lang="en-US" b="1" u="sng" dirty="0" smtClean="0">
                <a:latin typeface="Arial" pitchFamily="34" charset="0"/>
                <a:cs typeface="Arial" pitchFamily="34" charset="0"/>
              </a:rPr>
              <a:t>TRANSFERABLE SKILLS</a:t>
            </a:r>
            <a:endParaRPr lang="en-US" dirty="0">
              <a:latin typeface="Arial" pitchFamily="34" charset="0"/>
              <a:cs typeface="Arial"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534"/>
    </mc:Choice>
    <mc:Fallback xmlns="">
      <p:transition spd="slow" advTm="7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39762"/>
          </a:xfrm>
        </p:spPr>
        <p:txBody>
          <a:bodyPr/>
          <a:lstStyle/>
          <a:p>
            <a:pPr algn="ctr"/>
            <a:r>
              <a:rPr lang="en-US" b="1" cap="none" dirty="0" smtClean="0">
                <a:solidFill>
                  <a:schemeClr val="tx1"/>
                </a:solidFill>
                <a:latin typeface="Arial" pitchFamily="34" charset="0"/>
                <a:cs typeface="Arial" pitchFamily="34" charset="0"/>
              </a:rPr>
              <a:t>Education</a:t>
            </a:r>
            <a:endParaRPr lang="en-US" b="1" cap="none" dirty="0">
              <a:solidFill>
                <a:schemeClr val="tx1"/>
              </a:solidFill>
              <a:latin typeface="Arial" pitchFamily="34" charset="0"/>
              <a:cs typeface="Arial" pitchFamily="34" charset="0"/>
            </a:endParaRPr>
          </a:p>
        </p:txBody>
      </p:sp>
      <p:sp>
        <p:nvSpPr>
          <p:cNvPr id="3" name="Content Placeholder 2"/>
          <p:cNvSpPr>
            <a:spLocks noGrp="1"/>
          </p:cNvSpPr>
          <p:nvPr>
            <p:ph sz="quarter" idx="1"/>
          </p:nvPr>
        </p:nvSpPr>
        <p:spPr>
          <a:xfrm>
            <a:off x="762000" y="1066800"/>
            <a:ext cx="7696200" cy="5178552"/>
          </a:xfrm>
        </p:spPr>
        <p:txBody>
          <a:bodyPr>
            <a:normAutofit fontScale="62500" lnSpcReduction="20000"/>
          </a:bodyPr>
          <a:lstStyle/>
          <a:p>
            <a:pPr>
              <a:lnSpc>
                <a:spcPct val="90000"/>
              </a:lnSpc>
            </a:pPr>
            <a:r>
              <a:rPr lang="en-US" dirty="0" smtClean="0">
                <a:latin typeface="Arial" pitchFamily="34" charset="0"/>
                <a:cs typeface="Arial" pitchFamily="34" charset="0"/>
              </a:rPr>
              <a:t>Don’t include High School Information </a:t>
            </a:r>
          </a:p>
          <a:p>
            <a:pPr>
              <a:lnSpc>
                <a:spcPct val="90000"/>
              </a:lnSpc>
            </a:pPr>
            <a:endParaRPr lang="en-US" dirty="0" smtClean="0">
              <a:latin typeface="Arial" pitchFamily="34" charset="0"/>
              <a:cs typeface="Arial" pitchFamily="34" charset="0"/>
            </a:endParaRPr>
          </a:p>
          <a:p>
            <a:pPr>
              <a:lnSpc>
                <a:spcPct val="90000"/>
              </a:lnSpc>
            </a:pPr>
            <a:r>
              <a:rPr lang="en-US" dirty="0" smtClean="0">
                <a:latin typeface="Arial" pitchFamily="34" charset="0"/>
                <a:cs typeface="Arial" pitchFamily="34" charset="0"/>
              </a:rPr>
              <a:t>Include the full name of the college </a:t>
            </a:r>
            <a:r>
              <a:rPr lang="en-US" dirty="0">
                <a:latin typeface="Arial" pitchFamily="34" charset="0"/>
                <a:cs typeface="Arial" pitchFamily="34" charset="0"/>
              </a:rPr>
              <a:t>and </a:t>
            </a:r>
            <a:r>
              <a:rPr lang="en-US" dirty="0" smtClean="0">
                <a:latin typeface="Arial" pitchFamily="34" charset="0"/>
                <a:cs typeface="Arial" pitchFamily="34" charset="0"/>
              </a:rPr>
              <a:t>the degree</a:t>
            </a:r>
          </a:p>
          <a:p>
            <a:pPr>
              <a:lnSpc>
                <a:spcPct val="90000"/>
              </a:lnSpc>
            </a:pPr>
            <a:endParaRPr lang="en-US" dirty="0" smtClean="0">
              <a:latin typeface="Arial" pitchFamily="34" charset="0"/>
              <a:cs typeface="Arial" pitchFamily="34" charset="0"/>
            </a:endParaRPr>
          </a:p>
          <a:p>
            <a:pPr>
              <a:lnSpc>
                <a:spcPct val="90000"/>
              </a:lnSpc>
            </a:pPr>
            <a:r>
              <a:rPr lang="en-US" dirty="0" smtClean="0">
                <a:latin typeface="Arial" pitchFamily="34" charset="0"/>
                <a:cs typeface="Arial" pitchFamily="34" charset="0"/>
              </a:rPr>
              <a:t>If </a:t>
            </a:r>
            <a:r>
              <a:rPr lang="en-US" dirty="0">
                <a:latin typeface="Arial" pitchFamily="34" charset="0"/>
                <a:cs typeface="Arial" pitchFamily="34" charset="0"/>
              </a:rPr>
              <a:t>you already have </a:t>
            </a:r>
            <a:r>
              <a:rPr lang="en-US" dirty="0" smtClean="0">
                <a:latin typeface="Arial" pitchFamily="34" charset="0"/>
                <a:cs typeface="Arial" pitchFamily="34" charset="0"/>
              </a:rPr>
              <a:t>associate </a:t>
            </a:r>
            <a:r>
              <a:rPr lang="en-US" dirty="0">
                <a:latin typeface="Arial" pitchFamily="34" charset="0"/>
                <a:cs typeface="Arial" pitchFamily="34" charset="0"/>
              </a:rPr>
              <a:t>d</a:t>
            </a:r>
            <a:r>
              <a:rPr lang="en-US" dirty="0" smtClean="0">
                <a:latin typeface="Arial" pitchFamily="34" charset="0"/>
                <a:cs typeface="Arial" pitchFamily="34" charset="0"/>
              </a:rPr>
              <a:t>egree from SUNY Cobleskill and are working on your </a:t>
            </a:r>
            <a:r>
              <a:rPr lang="en-US" dirty="0">
                <a:latin typeface="Arial" pitchFamily="34" charset="0"/>
                <a:cs typeface="Arial" pitchFamily="34" charset="0"/>
              </a:rPr>
              <a:t>b</a:t>
            </a:r>
            <a:r>
              <a:rPr lang="en-US" dirty="0" smtClean="0">
                <a:latin typeface="Arial" pitchFamily="34" charset="0"/>
                <a:cs typeface="Arial" pitchFamily="34" charset="0"/>
              </a:rPr>
              <a:t>achelors degree, You don’t need to write the name</a:t>
            </a:r>
            <a:br>
              <a:rPr lang="en-US" dirty="0" smtClean="0">
                <a:latin typeface="Arial" pitchFamily="34" charset="0"/>
                <a:cs typeface="Arial" pitchFamily="34" charset="0"/>
              </a:rPr>
            </a:br>
            <a:r>
              <a:rPr lang="en-US" dirty="0" smtClean="0">
                <a:latin typeface="Arial" pitchFamily="34" charset="0"/>
                <a:cs typeface="Arial" pitchFamily="34" charset="0"/>
              </a:rPr>
              <a:t>of the college twice</a:t>
            </a:r>
          </a:p>
          <a:p>
            <a:pPr>
              <a:lnSpc>
                <a:spcPct val="90000"/>
              </a:lnSpc>
            </a:pPr>
            <a:endParaRPr lang="en-US" dirty="0">
              <a:latin typeface="Arial" pitchFamily="34" charset="0"/>
              <a:cs typeface="Arial" pitchFamily="34" charset="0"/>
            </a:endParaRPr>
          </a:p>
          <a:p>
            <a:pPr>
              <a:lnSpc>
                <a:spcPct val="90000"/>
              </a:lnSpc>
            </a:pPr>
            <a:r>
              <a:rPr lang="en-US" dirty="0" smtClean="0">
                <a:latin typeface="Arial" pitchFamily="34" charset="0"/>
                <a:cs typeface="Arial" pitchFamily="34" charset="0"/>
              </a:rPr>
              <a:t>When listing your graduation date, write out the Month and Year. </a:t>
            </a:r>
            <a:br>
              <a:rPr lang="en-US" dirty="0" smtClean="0">
                <a:latin typeface="Arial" pitchFamily="34" charset="0"/>
                <a:cs typeface="Arial" pitchFamily="34" charset="0"/>
              </a:rPr>
            </a:br>
            <a:r>
              <a:rPr lang="en-US" dirty="0" smtClean="0">
                <a:latin typeface="Arial" pitchFamily="34" charset="0"/>
                <a:cs typeface="Arial" pitchFamily="34" charset="0"/>
              </a:rPr>
              <a:t>If you haven’t </a:t>
            </a:r>
            <a:r>
              <a:rPr lang="en-US" dirty="0">
                <a:latin typeface="Arial" pitchFamily="34" charset="0"/>
                <a:cs typeface="Arial" pitchFamily="34" charset="0"/>
              </a:rPr>
              <a:t>finished the degree, indicate when it will </a:t>
            </a:r>
            <a:r>
              <a:rPr lang="en-US" dirty="0" smtClean="0">
                <a:latin typeface="Arial" pitchFamily="34" charset="0"/>
                <a:cs typeface="Arial" pitchFamily="34" charset="0"/>
              </a:rPr>
              <a:t>completed</a:t>
            </a:r>
          </a:p>
          <a:p>
            <a:pPr>
              <a:lnSpc>
                <a:spcPct val="90000"/>
              </a:lnSpc>
            </a:pPr>
            <a:endParaRPr lang="en-US" dirty="0">
              <a:latin typeface="Arial" pitchFamily="34" charset="0"/>
              <a:cs typeface="Arial" pitchFamily="34" charset="0"/>
            </a:endParaRPr>
          </a:p>
          <a:p>
            <a:pPr>
              <a:lnSpc>
                <a:spcPct val="90000"/>
              </a:lnSpc>
            </a:pPr>
            <a:r>
              <a:rPr lang="en-US" dirty="0">
                <a:latin typeface="Arial" pitchFamily="34" charset="0"/>
                <a:cs typeface="Arial" pitchFamily="34" charset="0"/>
              </a:rPr>
              <a:t>You can add your GPA if over a </a:t>
            </a:r>
            <a:r>
              <a:rPr lang="en-US" dirty="0" smtClean="0">
                <a:latin typeface="Arial" pitchFamily="34" charset="0"/>
                <a:cs typeface="Arial" pitchFamily="34" charset="0"/>
              </a:rPr>
              <a:t>3.0</a:t>
            </a:r>
          </a:p>
          <a:p>
            <a:pPr marL="0" indent="0">
              <a:lnSpc>
                <a:spcPct val="90000"/>
              </a:lnSpc>
              <a:buNone/>
            </a:pPr>
            <a:r>
              <a:rPr lang="en-US" sz="2000" dirty="0">
                <a:latin typeface="Arial" pitchFamily="34" charset="0"/>
                <a:cs typeface="Arial" pitchFamily="34" charset="0"/>
              </a:rPr>
              <a:t>	</a:t>
            </a:r>
            <a:r>
              <a:rPr lang="en-US" sz="2000" dirty="0" smtClean="0">
                <a:latin typeface="Arial" pitchFamily="34" charset="0"/>
                <a:cs typeface="Arial" pitchFamily="34" charset="0"/>
              </a:rPr>
              <a:t>		</a:t>
            </a:r>
          </a:p>
          <a:p>
            <a:pPr marL="0" indent="0">
              <a:lnSpc>
                <a:spcPct val="90000"/>
              </a:lnSpc>
              <a:buNone/>
            </a:pPr>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en-US" sz="2000" b="1" dirty="0" smtClean="0">
                <a:latin typeface="Arial" pitchFamily="34" charset="0"/>
                <a:cs typeface="Arial" pitchFamily="34" charset="0"/>
              </a:rPr>
              <a:t>Examples:</a:t>
            </a:r>
          </a:p>
          <a:p>
            <a:pPr marL="0" indent="0">
              <a:lnSpc>
                <a:spcPct val="90000"/>
              </a:lnSpc>
              <a:buNone/>
            </a:pPr>
            <a:endParaRPr lang="en-US" sz="2000" b="1" dirty="0" smtClean="0">
              <a:latin typeface="Arial" pitchFamily="34" charset="0"/>
              <a:cs typeface="Arial" pitchFamily="34" charset="0"/>
            </a:endParaRPr>
          </a:p>
          <a:p>
            <a:pPr marL="1737360" lvl="6" indent="0">
              <a:lnSpc>
                <a:spcPct val="90000"/>
              </a:lnSpc>
              <a:buNone/>
            </a:pPr>
            <a:r>
              <a:rPr lang="en-US" sz="2000" dirty="0" smtClean="0">
                <a:solidFill>
                  <a:schemeClr val="tx1"/>
                </a:solidFill>
                <a:latin typeface="Arial" pitchFamily="34" charset="0"/>
                <a:cs typeface="Arial" pitchFamily="34" charset="0"/>
              </a:rPr>
              <a:t>State University of New York at Cobleskill, Cobleskill, NY</a:t>
            </a:r>
          </a:p>
          <a:p>
            <a:pPr marL="1737360" lvl="6" indent="0">
              <a:lnSpc>
                <a:spcPct val="90000"/>
              </a:lnSpc>
              <a:buClr>
                <a:schemeClr val="tx1"/>
              </a:buClr>
              <a:buNone/>
            </a:pPr>
            <a:r>
              <a:rPr lang="en-US" sz="2000" b="1" dirty="0" smtClean="0">
                <a:solidFill>
                  <a:schemeClr val="tx1"/>
                </a:solidFill>
                <a:latin typeface="Arial" pitchFamily="34" charset="0"/>
                <a:cs typeface="Arial" pitchFamily="34" charset="0"/>
              </a:rPr>
              <a:t>Bachelor of Technology, Animal Science</a:t>
            </a:r>
          </a:p>
          <a:p>
            <a:pPr marL="1737360" lvl="6" indent="0">
              <a:lnSpc>
                <a:spcPct val="90000"/>
              </a:lnSpc>
              <a:buClr>
                <a:schemeClr val="tx1"/>
              </a:buClr>
              <a:buNone/>
            </a:pPr>
            <a:r>
              <a:rPr lang="en-US" sz="2000" dirty="0" smtClean="0">
                <a:solidFill>
                  <a:schemeClr val="tx1"/>
                </a:solidFill>
                <a:latin typeface="Arial" pitchFamily="34" charset="0"/>
                <a:cs typeface="Arial" pitchFamily="34" charset="0"/>
              </a:rPr>
              <a:t>Anticipated May 2018, Current GPA 3.2</a:t>
            </a:r>
          </a:p>
          <a:p>
            <a:pPr marL="1737360" lvl="6" indent="0">
              <a:lnSpc>
                <a:spcPct val="90000"/>
              </a:lnSpc>
              <a:buClr>
                <a:schemeClr val="tx1"/>
              </a:buClr>
              <a:buNone/>
            </a:pPr>
            <a:endParaRPr lang="en-US" sz="2000" b="1" dirty="0" smtClean="0">
              <a:solidFill>
                <a:schemeClr val="tx1"/>
              </a:solidFill>
              <a:latin typeface="Arial" pitchFamily="34" charset="0"/>
              <a:cs typeface="Arial" pitchFamily="34" charset="0"/>
            </a:endParaRPr>
          </a:p>
          <a:p>
            <a:pPr marL="1737360" lvl="6" indent="0">
              <a:lnSpc>
                <a:spcPct val="90000"/>
              </a:lnSpc>
              <a:buClr>
                <a:schemeClr val="tx1"/>
              </a:buClr>
              <a:buNone/>
            </a:pPr>
            <a:r>
              <a:rPr lang="en-US" sz="2000" b="1" dirty="0" smtClean="0">
                <a:solidFill>
                  <a:schemeClr val="tx1"/>
                </a:solidFill>
                <a:latin typeface="Arial" pitchFamily="34" charset="0"/>
                <a:cs typeface="Arial" pitchFamily="34" charset="0"/>
              </a:rPr>
              <a:t>Associate in Applied Science, Animal Science</a:t>
            </a:r>
          </a:p>
          <a:p>
            <a:pPr marL="1737360" lvl="6" indent="0">
              <a:lnSpc>
                <a:spcPct val="90000"/>
              </a:lnSpc>
              <a:buClr>
                <a:schemeClr val="tx1"/>
              </a:buClr>
              <a:buNone/>
            </a:pPr>
            <a:r>
              <a:rPr lang="en-US" sz="2000" dirty="0" smtClean="0">
                <a:solidFill>
                  <a:schemeClr val="tx1"/>
                </a:solidFill>
                <a:latin typeface="Arial" pitchFamily="34" charset="0"/>
                <a:cs typeface="Arial" pitchFamily="34" charset="0"/>
              </a:rPr>
              <a:t>May 2016, GPA:  3.41</a:t>
            </a:r>
          </a:p>
          <a:p>
            <a:pPr marL="365760" lvl="1" indent="0">
              <a:lnSpc>
                <a:spcPct val="90000"/>
              </a:lnSpc>
              <a:buNone/>
            </a:pPr>
            <a:endParaRPr lang="en-US" sz="2200" b="1" dirty="0" smtClean="0">
              <a:latin typeface="Arial" pitchFamily="34" charset="0"/>
              <a:cs typeface="Arial" pitchFamily="34" charset="0"/>
            </a:endParaRPr>
          </a:p>
          <a:p>
            <a:pPr marL="1737360" lvl="6" indent="0">
              <a:lnSpc>
                <a:spcPct val="90000"/>
              </a:lnSpc>
              <a:buNone/>
            </a:pPr>
            <a:r>
              <a:rPr lang="en-US" sz="2000" dirty="0" smtClean="0">
                <a:solidFill>
                  <a:schemeClr val="tx1"/>
                </a:solidFill>
                <a:latin typeface="Arial" pitchFamily="34" charset="0"/>
                <a:cs typeface="Arial" pitchFamily="34" charset="0"/>
              </a:rPr>
              <a:t>State University of New York at Cobleskill, Cobleskill, NY</a:t>
            </a:r>
          </a:p>
          <a:p>
            <a:pPr marL="1737360" lvl="6" indent="0">
              <a:lnSpc>
                <a:spcPct val="90000"/>
              </a:lnSpc>
              <a:buClr>
                <a:schemeClr val="tx1"/>
              </a:buClr>
              <a:buNone/>
            </a:pPr>
            <a:r>
              <a:rPr lang="en-US" sz="2000" b="1" dirty="0" smtClean="0">
                <a:solidFill>
                  <a:schemeClr val="tx1"/>
                </a:solidFill>
                <a:latin typeface="Arial" pitchFamily="34" charset="0"/>
                <a:cs typeface="Arial" pitchFamily="34" charset="0"/>
              </a:rPr>
              <a:t>Bachelor of Technology, Agricultural Business Management</a:t>
            </a:r>
          </a:p>
          <a:p>
            <a:pPr marL="1737360" lvl="6" indent="0">
              <a:lnSpc>
                <a:spcPct val="90000"/>
              </a:lnSpc>
              <a:buClr>
                <a:schemeClr val="tx1"/>
              </a:buClr>
              <a:buNone/>
            </a:pPr>
            <a:r>
              <a:rPr lang="en-US" sz="2000" dirty="0" smtClean="0">
                <a:solidFill>
                  <a:schemeClr val="tx1"/>
                </a:solidFill>
                <a:latin typeface="Arial" pitchFamily="34" charset="0"/>
                <a:cs typeface="Arial" pitchFamily="34" charset="0"/>
              </a:rPr>
              <a:t>Anticipated May 2019, GPA 3.1</a:t>
            </a:r>
            <a:endParaRPr lang="en-US" sz="2000" dirty="0" smtClean="0">
              <a:latin typeface="Arial" pitchFamily="34" charset="0"/>
              <a:cs typeface="Arial" pitchFamily="34" charset="0"/>
            </a:endParaRPr>
          </a:p>
        </p:txBody>
      </p:sp>
      <p:sp>
        <p:nvSpPr>
          <p:cNvPr id="4" name="Rectangle 3"/>
          <p:cNvSpPr/>
          <p:nvPr/>
        </p:nvSpPr>
        <p:spPr>
          <a:xfrm>
            <a:off x="762000" y="5257800"/>
            <a:ext cx="7696200" cy="215444"/>
          </a:xfrm>
          <a:prstGeom prst="rect">
            <a:avLst/>
          </a:prstGeom>
        </p:spPr>
        <p:txBody>
          <a:bodyPr wrap="square">
            <a:spAutoFit/>
          </a:bodyPr>
          <a:lstStyle/>
          <a:p>
            <a:pPr algn="ctr"/>
            <a:r>
              <a:rPr lang="en-US" sz="800" dirty="0" smtClean="0"/>
              <a:t>_____________________________________________________________________________</a:t>
            </a:r>
            <a:endParaRPr lang="en-US" sz="800" dirty="0"/>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0276"/>
    </mc:Choice>
    <mc:Fallback xmlns="">
      <p:transition spd="slow" advTm="8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b="1" cap="none" dirty="0" smtClean="0">
                <a:solidFill>
                  <a:schemeClr val="tx1"/>
                </a:solidFill>
                <a:latin typeface="Arial" pitchFamily="34" charset="0"/>
                <a:cs typeface="Arial" pitchFamily="34" charset="0"/>
              </a:rPr>
              <a:t>Relevant Courses</a:t>
            </a:r>
            <a:endParaRPr lang="en-US" b="1" cap="none" dirty="0">
              <a:solidFill>
                <a:schemeClr val="tx1"/>
              </a:solidFill>
              <a:latin typeface="Arial" pitchFamily="34" charset="0"/>
              <a:cs typeface="Arial" pitchFamily="34" charset="0"/>
            </a:endParaRPr>
          </a:p>
        </p:txBody>
      </p:sp>
      <p:sp>
        <p:nvSpPr>
          <p:cNvPr id="3" name="Content Placeholder 2"/>
          <p:cNvSpPr>
            <a:spLocks noGrp="1"/>
          </p:cNvSpPr>
          <p:nvPr>
            <p:ph sz="quarter" idx="1"/>
          </p:nvPr>
        </p:nvSpPr>
        <p:spPr/>
        <p:txBody>
          <a:bodyPr/>
          <a:lstStyle/>
          <a:p>
            <a:r>
              <a:rPr lang="en-US" dirty="0" smtClean="0">
                <a:latin typeface="Arial" pitchFamily="34" charset="0"/>
                <a:cs typeface="Arial" pitchFamily="34" charset="0"/>
              </a:rPr>
              <a:t>Great if you have limited experience or are applying to a job in a specialized field</a:t>
            </a:r>
          </a:p>
          <a:p>
            <a:r>
              <a:rPr lang="en-US" dirty="0" smtClean="0">
                <a:latin typeface="Arial" pitchFamily="34" charset="0"/>
                <a:cs typeface="Arial" pitchFamily="34" charset="0"/>
              </a:rPr>
              <a:t>Use a table with columns to save space</a:t>
            </a:r>
          </a:p>
          <a:p>
            <a:r>
              <a:rPr lang="en-US" dirty="0" smtClean="0">
                <a:latin typeface="Arial" pitchFamily="34" charset="0"/>
                <a:cs typeface="Arial" pitchFamily="34" charset="0"/>
              </a:rPr>
              <a:t>Try not to list more than 6-8 courses </a:t>
            </a:r>
            <a:r>
              <a:rPr lang="en-US" i="1" dirty="0" smtClean="0">
                <a:latin typeface="Arial" pitchFamily="34" charset="0"/>
                <a:cs typeface="Arial" pitchFamily="34" charset="0"/>
              </a:rPr>
              <a:t>(There are exceptions)</a:t>
            </a:r>
          </a:p>
          <a:p>
            <a:r>
              <a:rPr lang="en-US" dirty="0">
                <a:latin typeface="Arial" pitchFamily="34" charset="0"/>
                <a:cs typeface="Arial" pitchFamily="34" charset="0"/>
              </a:rPr>
              <a:t>Don’t list the course number</a:t>
            </a:r>
          </a:p>
          <a:p>
            <a:endParaRPr lang="en-US" i="1" dirty="0" smtClean="0">
              <a:latin typeface="Arial" pitchFamily="34" charset="0"/>
              <a:cs typeface="Arial" pitchFamily="34" charset="0"/>
            </a:endParaRPr>
          </a:p>
          <a:p>
            <a:pPr marL="0" indent="0">
              <a:buNone/>
            </a:pPr>
            <a:r>
              <a:rPr lang="en-US" b="1" dirty="0" smtClean="0">
                <a:latin typeface="Arial" pitchFamily="34" charset="0"/>
                <a:cs typeface="Arial" pitchFamily="34" charset="0"/>
              </a:rPr>
              <a:t>NOTE: </a:t>
            </a:r>
            <a:r>
              <a:rPr lang="en-US" i="1" dirty="0" smtClean="0">
                <a:latin typeface="Arial" pitchFamily="34" charset="0"/>
                <a:cs typeface="Arial" pitchFamily="34" charset="0"/>
              </a:rPr>
              <a:t>If </a:t>
            </a:r>
            <a:r>
              <a:rPr lang="en-US" i="1" dirty="0">
                <a:latin typeface="Arial" pitchFamily="34" charset="0"/>
                <a:cs typeface="Arial" pitchFamily="34" charset="0"/>
              </a:rPr>
              <a:t>you have relative experience, it is </a:t>
            </a:r>
            <a:r>
              <a:rPr lang="en-US" i="1" dirty="0" smtClean="0">
                <a:latin typeface="Arial" pitchFamily="34" charset="0"/>
                <a:cs typeface="Arial" pitchFamily="34" charset="0"/>
              </a:rPr>
              <a:t>probably more valuable to an employer </a:t>
            </a:r>
            <a:r>
              <a:rPr lang="en-US" i="1" dirty="0">
                <a:latin typeface="Arial" pitchFamily="34" charset="0"/>
                <a:cs typeface="Arial" pitchFamily="34" charset="0"/>
              </a:rPr>
              <a:t>than classes. </a:t>
            </a:r>
          </a:p>
          <a:p>
            <a:pPr marL="0" indent="0">
              <a:buNone/>
            </a:pPr>
            <a:endParaRPr lang="en-US" i="1" dirty="0">
              <a:latin typeface="Arial" pitchFamily="34" charset="0"/>
              <a:cs typeface="Arial" pitchFamily="34" charset="0"/>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60"/>
    </mc:Choice>
    <mc:Fallback xmlns="">
      <p:transition spd="slow" advTm="2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39762"/>
          </a:xfrm>
        </p:spPr>
        <p:txBody>
          <a:bodyPr/>
          <a:lstStyle/>
          <a:p>
            <a:pPr algn="ctr"/>
            <a:r>
              <a:rPr lang="en-US" b="1" cap="none" dirty="0" smtClean="0">
                <a:solidFill>
                  <a:schemeClr val="tx1"/>
                </a:solidFill>
                <a:latin typeface="Arial" pitchFamily="34" charset="0"/>
                <a:cs typeface="Arial" pitchFamily="34" charset="0"/>
              </a:rPr>
              <a:t>Experiences</a:t>
            </a:r>
            <a:endParaRPr lang="en-US" b="1" cap="none" dirty="0">
              <a:solidFill>
                <a:schemeClr val="tx1"/>
              </a:solidFill>
              <a:latin typeface="Arial" pitchFamily="34" charset="0"/>
              <a:cs typeface="Arial" pitchFamily="34" charset="0"/>
            </a:endParaRPr>
          </a:p>
        </p:txBody>
      </p:sp>
      <p:sp>
        <p:nvSpPr>
          <p:cNvPr id="5" name="Content Placeholder 4"/>
          <p:cNvSpPr>
            <a:spLocks noGrp="1"/>
          </p:cNvSpPr>
          <p:nvPr>
            <p:ph sz="quarter" idx="1"/>
          </p:nvPr>
        </p:nvSpPr>
        <p:spPr>
          <a:xfrm>
            <a:off x="685800" y="990600"/>
            <a:ext cx="7848600" cy="5410200"/>
          </a:xfrm>
        </p:spPr>
        <p:txBody>
          <a:bodyPr>
            <a:noAutofit/>
          </a:bodyPr>
          <a:lstStyle/>
          <a:p>
            <a:r>
              <a:rPr lang="en-US" sz="1800" dirty="0" smtClean="0">
                <a:latin typeface="Arial" pitchFamily="34" charset="0"/>
                <a:cs typeface="Arial" pitchFamily="34" charset="0"/>
              </a:rPr>
              <a:t>List all experience in chronological order, most recent to oldest </a:t>
            </a:r>
          </a:p>
          <a:p>
            <a:pPr lvl="1"/>
            <a:endParaRPr lang="en-US" sz="1500" dirty="0" smtClean="0">
              <a:latin typeface="Arial" pitchFamily="34" charset="0"/>
              <a:cs typeface="Arial" pitchFamily="34" charset="0"/>
            </a:endParaRPr>
          </a:p>
          <a:p>
            <a:r>
              <a:rPr lang="en-US" sz="1800" dirty="0" smtClean="0">
                <a:latin typeface="Arial" pitchFamily="34" charset="0"/>
                <a:cs typeface="Arial" pitchFamily="34" charset="0"/>
              </a:rPr>
              <a:t>Use bullets starting with action statements </a:t>
            </a:r>
            <a:r>
              <a:rPr lang="en-US" sz="1800" dirty="0">
                <a:latin typeface="Arial" pitchFamily="34" charset="0"/>
                <a:cs typeface="Arial" pitchFamily="34" charset="0"/>
              </a:rPr>
              <a:t>to sell your skills, accomplishments, results and purpose</a:t>
            </a:r>
          </a:p>
          <a:p>
            <a:pPr lvl="1"/>
            <a:r>
              <a:rPr lang="en-US" sz="1400" dirty="0">
                <a:latin typeface="Arial" pitchFamily="34" charset="0"/>
                <a:cs typeface="Arial" pitchFamily="34" charset="0"/>
              </a:rPr>
              <a:t>Utilized interpersonal skills to provide excellent customer </a:t>
            </a:r>
            <a:r>
              <a:rPr lang="en-US" sz="1400" dirty="0" smtClean="0">
                <a:latin typeface="Arial" pitchFamily="34" charset="0"/>
                <a:cs typeface="Arial" pitchFamily="34" charset="0"/>
              </a:rPr>
              <a:t>service </a:t>
            </a:r>
          </a:p>
          <a:p>
            <a:pPr lvl="1"/>
            <a:r>
              <a:rPr lang="en-US" sz="1400" dirty="0" smtClean="0">
                <a:latin typeface="Arial" pitchFamily="34" charset="0"/>
                <a:cs typeface="Arial" pitchFamily="34" charset="0"/>
              </a:rPr>
              <a:t>Developed </a:t>
            </a:r>
            <a:r>
              <a:rPr lang="en-US" sz="1400" dirty="0">
                <a:latin typeface="Arial" pitchFamily="34" charset="0"/>
                <a:cs typeface="Arial" pitchFamily="34" charset="0"/>
              </a:rPr>
              <a:t>problem-solving, multi-tasking and time management skills to effectively perform </a:t>
            </a:r>
            <a:r>
              <a:rPr lang="en-US" sz="1400" dirty="0" smtClean="0">
                <a:latin typeface="Arial" pitchFamily="34" charset="0"/>
                <a:cs typeface="Arial" pitchFamily="34" charset="0"/>
              </a:rPr>
              <a:t>duties</a:t>
            </a:r>
          </a:p>
          <a:p>
            <a:pPr marL="365760" lvl="1" indent="0">
              <a:buNone/>
            </a:pPr>
            <a:endParaRPr lang="en-US" sz="600" b="1" dirty="0" smtClean="0">
              <a:latin typeface="Arial" pitchFamily="34" charset="0"/>
              <a:cs typeface="Arial" pitchFamily="34" charset="0"/>
            </a:endParaRPr>
          </a:p>
          <a:p>
            <a:r>
              <a:rPr lang="en-US" sz="1800" b="1" dirty="0">
                <a:latin typeface="Arial" panose="020B0604020202020204" pitchFamily="34" charset="0"/>
                <a:cs typeface="Arial" panose="020B0604020202020204" pitchFamily="34" charset="0"/>
              </a:rPr>
              <a:t>Quantify when </a:t>
            </a:r>
            <a:r>
              <a:rPr lang="en-US" sz="1800" b="1" dirty="0" smtClean="0">
                <a:latin typeface="Arial" panose="020B0604020202020204" pitchFamily="34" charset="0"/>
                <a:cs typeface="Arial" panose="020B0604020202020204" pitchFamily="34" charset="0"/>
              </a:rPr>
              <a:t>possible</a:t>
            </a:r>
          </a:p>
          <a:p>
            <a:pPr lvl="1"/>
            <a:r>
              <a:rPr lang="en-US" sz="1400" b="1" dirty="0" smtClean="0">
                <a:latin typeface="Arial" panose="020B0604020202020204" pitchFamily="34" charset="0"/>
                <a:cs typeface="Arial" panose="020B0604020202020204" pitchFamily="34" charset="0"/>
              </a:rPr>
              <a:t>BEFORE: </a:t>
            </a:r>
            <a:r>
              <a:rPr lang="en-US" sz="1400" dirty="0" smtClean="0">
                <a:latin typeface="Arial" panose="020B0604020202020204" pitchFamily="34" charset="0"/>
                <a:cs typeface="Arial" panose="020B0604020202020204" pitchFamily="34" charset="0"/>
              </a:rPr>
              <a:t>Answer </a:t>
            </a:r>
            <a:r>
              <a:rPr lang="en-US" sz="1400" dirty="0">
                <a:latin typeface="Arial" panose="020B0604020202020204" pitchFamily="34" charset="0"/>
                <a:cs typeface="Arial" panose="020B0604020202020204" pitchFamily="34" charset="0"/>
              </a:rPr>
              <a:t>questions, </a:t>
            </a:r>
            <a:r>
              <a:rPr lang="en-US" sz="1400" dirty="0" smtClean="0">
                <a:latin typeface="Arial" panose="020B0604020202020204" pitchFamily="34" charset="0"/>
                <a:cs typeface="Arial" panose="020B0604020202020204" pitchFamily="34" charset="0"/>
              </a:rPr>
              <a:t>recommend </a:t>
            </a:r>
            <a:r>
              <a:rPr lang="en-US" sz="1400" dirty="0">
                <a:latin typeface="Arial" panose="020B0604020202020204" pitchFamily="34" charset="0"/>
                <a:cs typeface="Arial" panose="020B0604020202020204" pitchFamily="34" charset="0"/>
              </a:rPr>
              <a:t>appropriate merchandise and </a:t>
            </a:r>
            <a:r>
              <a:rPr lang="en-US" sz="1400" dirty="0" smtClean="0">
                <a:latin typeface="Arial" panose="020B0604020202020204" pitchFamily="34" charset="0"/>
                <a:cs typeface="Arial" panose="020B0604020202020204" pitchFamily="34" charset="0"/>
              </a:rPr>
              <a:t>process </a:t>
            </a:r>
            <a:r>
              <a:rPr lang="en-US" sz="1400" dirty="0">
                <a:latin typeface="Arial" panose="020B0604020202020204" pitchFamily="34" charset="0"/>
                <a:cs typeface="Arial" panose="020B0604020202020204" pitchFamily="34" charset="0"/>
              </a:rPr>
              <a:t>sales </a:t>
            </a:r>
            <a:endParaRPr lang="en-US" sz="1400" dirty="0" smtClean="0">
              <a:latin typeface="Arial" panose="020B0604020202020204" pitchFamily="34" charset="0"/>
              <a:cs typeface="Arial" panose="020B0604020202020204" pitchFamily="34" charset="0"/>
            </a:endParaRPr>
          </a:p>
          <a:p>
            <a:pPr lvl="1"/>
            <a:r>
              <a:rPr lang="en-US" sz="1400" b="1" dirty="0" smtClean="0">
                <a:latin typeface="Arial" panose="020B0604020202020204" pitchFamily="34" charset="0"/>
                <a:cs typeface="Arial" panose="020B0604020202020204" pitchFamily="34" charset="0"/>
              </a:rPr>
              <a:t>AFTER: </a:t>
            </a:r>
            <a:r>
              <a:rPr lang="en-US" sz="1400" dirty="0" smtClean="0">
                <a:latin typeface="Arial" panose="020B0604020202020204" pitchFamily="34" charset="0"/>
                <a:cs typeface="Arial" panose="020B0604020202020204" pitchFamily="34" charset="0"/>
              </a:rPr>
              <a:t>Service 45-60 </a:t>
            </a:r>
            <a:r>
              <a:rPr lang="en-US" sz="1400" dirty="0">
                <a:latin typeface="Arial" panose="020B0604020202020204" pitchFamily="34" charset="0"/>
                <a:cs typeface="Arial" panose="020B0604020202020204" pitchFamily="34" charset="0"/>
              </a:rPr>
              <a:t>customers per shift by answering questions, </a:t>
            </a:r>
            <a:r>
              <a:rPr lang="en-US" sz="1400" dirty="0" smtClean="0">
                <a:latin typeface="Arial" panose="020B0604020202020204" pitchFamily="34" charset="0"/>
                <a:cs typeface="Arial" panose="020B0604020202020204" pitchFamily="34" charset="0"/>
              </a:rPr>
              <a:t>recommending appropriate </a:t>
            </a:r>
            <a:r>
              <a:rPr lang="en-US" sz="1400" dirty="0">
                <a:latin typeface="Arial" panose="020B0604020202020204" pitchFamily="34" charset="0"/>
                <a:cs typeface="Arial" panose="020B0604020202020204" pitchFamily="34" charset="0"/>
              </a:rPr>
              <a:t>merchandise and processing sales </a:t>
            </a:r>
            <a:r>
              <a:rPr lang="en-US" sz="1400" dirty="0" smtClean="0">
                <a:latin typeface="Arial" panose="020B0604020202020204" pitchFamily="34" charset="0"/>
                <a:cs typeface="Arial" panose="020B0604020202020204" pitchFamily="34" charset="0"/>
              </a:rPr>
              <a:t>using a cash register </a:t>
            </a:r>
            <a:r>
              <a:rPr lang="en-US" sz="1400" dirty="0">
                <a:latin typeface="Arial" panose="020B0604020202020204" pitchFamily="34" charset="0"/>
                <a:cs typeface="Arial" panose="020B0604020202020204" pitchFamily="34" charset="0"/>
              </a:rPr>
              <a:t>in order to consistently meet and surpass daily sales goal of $500. </a:t>
            </a:r>
            <a:endParaRPr lang="en-US" sz="1400" dirty="0" smtClean="0">
              <a:latin typeface="Arial" panose="020B0604020202020204" pitchFamily="34" charset="0"/>
              <a:cs typeface="Arial" panose="020B0604020202020204" pitchFamily="34" charset="0"/>
            </a:endParaRPr>
          </a:p>
          <a:p>
            <a:pPr lvl="1"/>
            <a:endParaRPr lang="en-US" sz="1050" dirty="0">
              <a:latin typeface="Arial" pitchFamily="34" charset="0"/>
              <a:cs typeface="Arial" pitchFamily="34" charset="0"/>
            </a:endParaRPr>
          </a:p>
          <a:p>
            <a:r>
              <a:rPr lang="en-US" sz="1800" dirty="0" smtClean="0">
                <a:latin typeface="Arial" pitchFamily="34" charset="0"/>
                <a:cs typeface="Arial" pitchFamily="34" charset="0"/>
              </a:rPr>
              <a:t>Prioritize your bullets. List most important points first</a:t>
            </a:r>
          </a:p>
          <a:p>
            <a:pPr lvl="1"/>
            <a:endParaRPr lang="en-US" sz="1500" dirty="0" smtClean="0">
              <a:latin typeface="Arial" pitchFamily="34" charset="0"/>
              <a:cs typeface="Arial" pitchFamily="34" charset="0"/>
            </a:endParaRPr>
          </a:p>
          <a:p>
            <a:r>
              <a:rPr lang="en-US" sz="1800" dirty="0" smtClean="0">
                <a:latin typeface="Arial" pitchFamily="34" charset="0"/>
                <a:cs typeface="Arial" pitchFamily="34" charset="0"/>
              </a:rPr>
              <a:t>It is </a:t>
            </a:r>
            <a:r>
              <a:rPr lang="en-US" sz="1800" b="1" u="sng" dirty="0" smtClean="0">
                <a:latin typeface="Arial" pitchFamily="34" charset="0"/>
                <a:cs typeface="Arial" pitchFamily="34" charset="0"/>
              </a:rPr>
              <a:t>NEVER</a:t>
            </a:r>
            <a:r>
              <a:rPr lang="en-US" sz="1800" dirty="0" smtClean="0">
                <a:latin typeface="Arial" pitchFamily="34" charset="0"/>
                <a:cs typeface="Arial" pitchFamily="34" charset="0"/>
              </a:rPr>
              <a:t> ok to write “Me,” “My,” or “I”</a:t>
            </a:r>
          </a:p>
          <a:p>
            <a:pPr lvl="1"/>
            <a:endParaRPr lang="en-US" sz="1500" dirty="0">
              <a:latin typeface="Arial" pitchFamily="34" charset="0"/>
              <a:cs typeface="Arial" pitchFamily="34" charset="0"/>
            </a:endParaRPr>
          </a:p>
          <a:p>
            <a:r>
              <a:rPr lang="en-US" sz="1800" dirty="0" smtClean="0">
                <a:latin typeface="Arial" pitchFamily="34" charset="0"/>
                <a:cs typeface="Arial" pitchFamily="34" charset="0"/>
              </a:rPr>
              <a:t>Always write action statements in the correct tense</a:t>
            </a:r>
          </a:p>
          <a:p>
            <a:endParaRPr lang="en-US" sz="500" dirty="0">
              <a:latin typeface="Arial" pitchFamily="34" charset="0"/>
              <a:cs typeface="Arial" pitchFamily="34"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3653"/>
    </mc:Choice>
    <mc:Fallback xmlns="">
      <p:transition spd="slow" advTm="10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39762"/>
          </a:xfrm>
        </p:spPr>
        <p:txBody>
          <a:bodyPr/>
          <a:lstStyle/>
          <a:p>
            <a:pPr algn="ctr"/>
            <a:r>
              <a:rPr lang="en-US" b="1" cap="none" dirty="0" smtClean="0">
                <a:solidFill>
                  <a:schemeClr val="tx1"/>
                </a:solidFill>
                <a:latin typeface="Arial" pitchFamily="34" charset="0"/>
                <a:cs typeface="Arial" pitchFamily="34" charset="0"/>
              </a:rPr>
              <a:t>Example</a:t>
            </a:r>
            <a:r>
              <a:rPr lang="en-US" b="1" dirty="0" smtClean="0">
                <a:solidFill>
                  <a:schemeClr val="tx1"/>
                </a:solidFill>
                <a:latin typeface="Arial" pitchFamily="34" charset="0"/>
                <a:cs typeface="Arial" pitchFamily="34" charset="0"/>
              </a:rPr>
              <a:t>:</a:t>
            </a:r>
            <a:endParaRPr lang="en-US" b="1" dirty="0">
              <a:solidFill>
                <a:schemeClr val="tx1"/>
              </a:solidFill>
              <a:latin typeface="Arial" pitchFamily="34" charset="0"/>
              <a:cs typeface="Arial" pitchFamily="34" charset="0"/>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344" t="46852" r="52344" b="19259"/>
          <a:stretch/>
        </p:blipFill>
        <p:spPr bwMode="auto">
          <a:xfrm>
            <a:off x="638330" y="1371600"/>
            <a:ext cx="705787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3" name="Rectangle 2"/>
          <p:cNvSpPr/>
          <p:nvPr/>
        </p:nvSpPr>
        <p:spPr>
          <a:xfrm>
            <a:off x="533400" y="1524000"/>
            <a:ext cx="7391400" cy="381000"/>
          </a:xfrm>
          <a:prstGeom prst="rect">
            <a:avLst/>
          </a:prstGeom>
          <a:noFill/>
          <a:ln w="57150">
            <a:solidFill>
              <a:srgbClr val="E89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295400" y="990600"/>
            <a:ext cx="304800" cy="533400"/>
          </a:xfrm>
          <a:prstGeom prst="line">
            <a:avLst/>
          </a:prstGeom>
          <a:ln w="38100">
            <a:solidFill>
              <a:srgbClr val="E8903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20283431">
            <a:off x="94370" y="609609"/>
            <a:ext cx="2518652" cy="369332"/>
          </a:xfrm>
          <a:prstGeom prst="rect">
            <a:avLst/>
          </a:prstGeom>
          <a:noFill/>
        </p:spPr>
        <p:txBody>
          <a:bodyPr wrap="square" rtlCol="0">
            <a:spAutoFit/>
          </a:bodyPr>
          <a:lstStyle/>
          <a:p>
            <a:r>
              <a:rPr lang="en-US" b="1" dirty="0" smtClean="0">
                <a:solidFill>
                  <a:srgbClr val="E89030"/>
                </a:solidFill>
              </a:rPr>
              <a:t>Heading Sections</a:t>
            </a:r>
            <a:endParaRPr lang="en-US" b="1" dirty="0">
              <a:solidFill>
                <a:srgbClr val="E89030"/>
              </a:solidFill>
            </a:endParaRPr>
          </a:p>
        </p:txBody>
      </p:sp>
      <p:sp>
        <p:nvSpPr>
          <p:cNvPr id="9" name="Rectangle 8"/>
          <p:cNvSpPr/>
          <p:nvPr/>
        </p:nvSpPr>
        <p:spPr>
          <a:xfrm>
            <a:off x="533400" y="2743200"/>
            <a:ext cx="7391400" cy="457200"/>
          </a:xfrm>
          <a:prstGeom prst="rect">
            <a:avLst/>
          </a:prstGeom>
          <a:noFill/>
          <a:ln w="57150">
            <a:solidFill>
              <a:srgbClr val="E89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3400" y="4191000"/>
            <a:ext cx="7391400" cy="457200"/>
          </a:xfrm>
          <a:prstGeom prst="rect">
            <a:avLst/>
          </a:prstGeom>
          <a:noFill/>
          <a:ln w="57150">
            <a:solidFill>
              <a:srgbClr val="E89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race 7"/>
          <p:cNvSpPr/>
          <p:nvPr/>
        </p:nvSpPr>
        <p:spPr>
          <a:xfrm>
            <a:off x="7650481" y="2057400"/>
            <a:ext cx="502919" cy="533400"/>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Right Brace 12"/>
          <p:cNvSpPr/>
          <p:nvPr/>
        </p:nvSpPr>
        <p:spPr>
          <a:xfrm>
            <a:off x="7650481" y="3505200"/>
            <a:ext cx="502919" cy="533400"/>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Right Brace 13"/>
          <p:cNvSpPr/>
          <p:nvPr/>
        </p:nvSpPr>
        <p:spPr>
          <a:xfrm>
            <a:off x="7650481" y="4724400"/>
            <a:ext cx="502919" cy="457200"/>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TextBox 14"/>
          <p:cNvSpPr txBox="1"/>
          <p:nvPr/>
        </p:nvSpPr>
        <p:spPr>
          <a:xfrm rot="5400000">
            <a:off x="6858000" y="3457548"/>
            <a:ext cx="3047999" cy="400110"/>
          </a:xfrm>
          <a:prstGeom prst="rect">
            <a:avLst/>
          </a:prstGeom>
          <a:noFill/>
        </p:spPr>
        <p:txBody>
          <a:bodyPr wrap="square" rtlCol="0">
            <a:spAutoFit/>
          </a:bodyPr>
          <a:lstStyle/>
          <a:p>
            <a:pPr algn="ctr"/>
            <a:r>
              <a:rPr lang="en-US" sz="2000" b="1" dirty="0" smtClean="0"/>
              <a:t>Content Sections</a:t>
            </a:r>
            <a:endParaRPr lang="en-US" sz="2000" b="1" dirty="0"/>
          </a:p>
        </p:txBody>
      </p:sp>
    </p:spTree>
    <p:extLst>
      <p:ext uri="{BB962C8B-B14F-4D97-AF65-F5344CB8AC3E}">
        <p14:creationId xmlns:p14="http://schemas.microsoft.com/office/powerpoint/2010/main" val="3854707144"/>
      </p:ext>
    </p:extLst>
  </p:cSld>
  <p:clrMapOvr>
    <a:masterClrMapping/>
  </p:clrMapOvr>
  <mc:AlternateContent xmlns:mc="http://schemas.openxmlformats.org/markup-compatibility/2006" xmlns:p14="http://schemas.microsoft.com/office/powerpoint/2010/main">
    <mc:Choice Requires="p14">
      <p:transition spd="slow" p14:dur="2000" advTm="56655"/>
    </mc:Choice>
    <mc:Fallback xmlns="">
      <p:transition spd="slow" advTm="56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0" presetClass="entr" presetSubtype="0" fill="hold" grpId="0" nodeType="afterEffect">
                                  <p:stCondLst>
                                    <p:cond delay="7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7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7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7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70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70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7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70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7501"/>
                            </p:stCondLst>
                            <p:childTnLst>
                              <p:par>
                                <p:cTn id="36" presetID="26" presetClass="emph" presetSubtype="0" fill="hold" grpId="1" nodeType="afterEffect">
                                  <p:stCondLst>
                                    <p:cond delay="2500"/>
                                  </p:stCondLst>
                                  <p:childTnLst>
                                    <p:animEffect transition="out" filter="fade">
                                      <p:cBhvr>
                                        <p:cTn id="37" dur="500" tmFilter="0, 0; .2, .5; .8, .5; 1, 0"/>
                                        <p:tgtEl>
                                          <p:spTgt spid="3"/>
                                        </p:tgtEl>
                                      </p:cBhvr>
                                    </p:animEffect>
                                    <p:animScale>
                                      <p:cBhvr>
                                        <p:cTn id="38" dur="250" autoRev="1" fill="hold"/>
                                        <p:tgtEl>
                                          <p:spTgt spid="3"/>
                                        </p:tgtEl>
                                      </p:cBhvr>
                                      <p:by x="105000" y="105000"/>
                                    </p:animScale>
                                  </p:childTnLst>
                                </p:cTn>
                              </p:par>
                              <p:par>
                                <p:cTn id="39" presetID="26" presetClass="emph" presetSubtype="0" fill="hold" nodeType="withEffect">
                                  <p:stCondLst>
                                    <p:cond delay="2500"/>
                                  </p:stCondLst>
                                  <p:childTnLst>
                                    <p:animEffect transition="out" filter="fade">
                                      <p:cBhvr>
                                        <p:cTn id="40" dur="500" tmFilter="0, 0; .2, .5; .8, .5; 1, 0"/>
                                        <p:tgtEl>
                                          <p:spTgt spid="5"/>
                                        </p:tgtEl>
                                      </p:cBhvr>
                                    </p:animEffect>
                                    <p:animScale>
                                      <p:cBhvr>
                                        <p:cTn id="41" dur="250" autoRev="1" fill="hold"/>
                                        <p:tgtEl>
                                          <p:spTgt spid="5"/>
                                        </p:tgtEl>
                                      </p:cBhvr>
                                      <p:by x="105000" y="105000"/>
                                    </p:animScale>
                                  </p:childTnLst>
                                </p:cTn>
                              </p:par>
                              <p:par>
                                <p:cTn id="42" presetID="26" presetClass="emph" presetSubtype="0" fill="hold" grpId="1" nodeType="withEffect">
                                  <p:stCondLst>
                                    <p:cond delay="250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par>
                                <p:cTn id="45" presetID="26" presetClass="emph" presetSubtype="0" fill="hold" grpId="1" nodeType="withEffect">
                                  <p:stCondLst>
                                    <p:cond delay="2500"/>
                                  </p:stCondLst>
                                  <p:childTnLst>
                                    <p:animEffect transition="out" filter="fade">
                                      <p:cBhvr>
                                        <p:cTn id="46" dur="500" tmFilter="0, 0; .2, .5; .8, .5; 1, 0"/>
                                        <p:tgtEl>
                                          <p:spTgt spid="9"/>
                                        </p:tgtEl>
                                      </p:cBhvr>
                                    </p:animEffect>
                                    <p:animScale>
                                      <p:cBhvr>
                                        <p:cTn id="47" dur="250" autoRev="1" fill="hold"/>
                                        <p:tgtEl>
                                          <p:spTgt spid="9"/>
                                        </p:tgtEl>
                                      </p:cBhvr>
                                      <p:by x="105000" y="105000"/>
                                    </p:animScale>
                                  </p:childTnLst>
                                </p:cTn>
                              </p:par>
                              <p:par>
                                <p:cTn id="48" presetID="26" presetClass="emph" presetSubtype="0" fill="hold" grpId="1" nodeType="withEffect">
                                  <p:stCondLst>
                                    <p:cond delay="2500"/>
                                  </p:stCondLst>
                                  <p:childTnLst>
                                    <p:animEffect transition="out" filter="fade">
                                      <p:cBhvr>
                                        <p:cTn id="49" dur="500" tmFilter="0, 0; .2, .5; .8, .5; 1, 0"/>
                                        <p:tgtEl>
                                          <p:spTgt spid="10"/>
                                        </p:tgtEl>
                                      </p:cBhvr>
                                    </p:animEffect>
                                    <p:animScale>
                                      <p:cBhvr>
                                        <p:cTn id="50" dur="250" autoRev="1" fill="hold"/>
                                        <p:tgtEl>
                                          <p:spTgt spid="10"/>
                                        </p:tgtEl>
                                      </p:cBhvr>
                                      <p:by x="105000" y="105000"/>
                                    </p:animScale>
                                  </p:childTnLst>
                                </p:cTn>
                              </p:par>
                              <p:par>
                                <p:cTn id="51" presetID="26" presetClass="emph" presetSubtype="0" fill="hold" grpId="1" nodeType="withEffect">
                                  <p:stCondLst>
                                    <p:cond delay="2500"/>
                                  </p:stCondLst>
                                  <p:childTnLst>
                                    <p:animEffect transition="out" filter="fade">
                                      <p:cBhvr>
                                        <p:cTn id="52" dur="500" tmFilter="0, 0; .2, .5; .8, .5; 1, 0"/>
                                        <p:tgtEl>
                                          <p:spTgt spid="8"/>
                                        </p:tgtEl>
                                      </p:cBhvr>
                                    </p:animEffect>
                                    <p:animScale>
                                      <p:cBhvr>
                                        <p:cTn id="53" dur="250" autoRev="1" fill="hold"/>
                                        <p:tgtEl>
                                          <p:spTgt spid="8"/>
                                        </p:tgtEl>
                                      </p:cBhvr>
                                      <p:by x="105000" y="105000"/>
                                    </p:animScale>
                                  </p:childTnLst>
                                </p:cTn>
                              </p:par>
                              <p:par>
                                <p:cTn id="54" presetID="26" presetClass="emph" presetSubtype="0" fill="hold" grpId="1" nodeType="withEffect">
                                  <p:stCondLst>
                                    <p:cond delay="2500"/>
                                  </p:stCondLst>
                                  <p:childTnLst>
                                    <p:animEffect transition="out" filter="fade">
                                      <p:cBhvr>
                                        <p:cTn id="55" dur="500" tmFilter="0, 0; .2, .5; .8, .5; 1, 0"/>
                                        <p:tgtEl>
                                          <p:spTgt spid="13"/>
                                        </p:tgtEl>
                                      </p:cBhvr>
                                    </p:animEffect>
                                    <p:animScale>
                                      <p:cBhvr>
                                        <p:cTn id="56" dur="250" autoRev="1" fill="hold"/>
                                        <p:tgtEl>
                                          <p:spTgt spid="13"/>
                                        </p:tgtEl>
                                      </p:cBhvr>
                                      <p:by x="105000" y="105000"/>
                                    </p:animScale>
                                  </p:childTnLst>
                                </p:cTn>
                              </p:par>
                              <p:par>
                                <p:cTn id="57" presetID="26" presetClass="emph" presetSubtype="0" fill="hold" grpId="1" nodeType="withEffect">
                                  <p:stCondLst>
                                    <p:cond delay="250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par>
                                <p:cTn id="60" presetID="26" presetClass="emph" presetSubtype="0" fill="hold" grpId="1" nodeType="withEffect">
                                  <p:stCondLst>
                                    <p:cond delay="2500"/>
                                  </p:stCondLst>
                                  <p:childTnLst>
                                    <p:animEffect transition="out" filter="fade">
                                      <p:cBhvr>
                                        <p:cTn id="61" dur="500" tmFilter="0, 0; .2, .5; .8, .5; 1, 0"/>
                                        <p:tgtEl>
                                          <p:spTgt spid="15"/>
                                        </p:tgtEl>
                                      </p:cBhvr>
                                    </p:animEffect>
                                    <p:animScale>
                                      <p:cBhvr>
                                        <p:cTn id="62" dur="250" autoRev="1" fill="hold"/>
                                        <p:tgtEl>
                                          <p:spTgt spid="15"/>
                                        </p:tgtEl>
                                      </p:cBhvr>
                                      <p:by x="105000" y="105000"/>
                                    </p:animScale>
                                  </p:childTnLst>
                                </p:cTn>
                              </p:par>
                            </p:childTnLst>
                          </p:cTn>
                        </p:par>
                        <p:par>
                          <p:cTn id="63" fill="hold">
                            <p:stCondLst>
                              <p:cond delay="10501"/>
                            </p:stCondLst>
                            <p:childTnLst>
                              <p:par>
                                <p:cTn id="64" presetID="10" presetClass="exit" presetSubtype="0" fill="hold" grpId="2" nodeType="afterEffect">
                                  <p:stCondLst>
                                    <p:cond delay="11000"/>
                                  </p:stCondLst>
                                  <p:childTnLst>
                                    <p:animEffect transition="out" filter="fade">
                                      <p:cBhvr>
                                        <p:cTn id="65" dur="500"/>
                                        <p:tgtEl>
                                          <p:spTgt spid="3"/>
                                        </p:tgtEl>
                                      </p:cBhvr>
                                    </p:animEffect>
                                    <p:set>
                                      <p:cBhvr>
                                        <p:cTn id="66" dur="1" fill="hold">
                                          <p:stCondLst>
                                            <p:cond delay="499"/>
                                          </p:stCondLst>
                                        </p:cTn>
                                        <p:tgtEl>
                                          <p:spTgt spid="3"/>
                                        </p:tgtEl>
                                        <p:attrNameLst>
                                          <p:attrName>style.visibility</p:attrName>
                                        </p:attrNameLst>
                                      </p:cBhvr>
                                      <p:to>
                                        <p:strVal val="hidden"/>
                                      </p:to>
                                    </p:set>
                                  </p:childTnLst>
                                </p:cTn>
                              </p:par>
                              <p:par>
                                <p:cTn id="67" presetID="10" presetClass="exit" presetSubtype="0" fill="hold" nodeType="withEffect">
                                  <p:stCondLst>
                                    <p:cond delay="11000"/>
                                  </p:stCondLst>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10" presetClass="exit" presetSubtype="0" fill="hold" grpId="2" nodeType="withEffect">
                                  <p:stCondLst>
                                    <p:cond delay="1100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grpId="2" nodeType="withEffect">
                                  <p:stCondLst>
                                    <p:cond delay="1100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10" presetClass="exit" presetSubtype="0" fill="hold" grpId="2" nodeType="withEffect">
                                  <p:stCondLst>
                                    <p:cond delay="1100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0" presetClass="exit" presetSubtype="0" fill="hold" grpId="2" nodeType="withEffect">
                                  <p:stCondLst>
                                    <p:cond delay="11000"/>
                                  </p:stCondLst>
                                  <p:childTnLst>
                                    <p:animEffect transition="out" filter="fade">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par>
                                <p:cTn id="82" presetID="10" presetClass="exit" presetSubtype="0" fill="hold" grpId="2" nodeType="withEffect">
                                  <p:stCondLst>
                                    <p:cond delay="1100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grpId="2" nodeType="withEffect">
                                  <p:stCondLst>
                                    <p:cond delay="1100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10" presetClass="exit" presetSubtype="0" fill="hold" grpId="2" nodeType="withEffect">
                                  <p:stCondLst>
                                    <p:cond delay="11000"/>
                                  </p:stCondLst>
                                  <p:childTnLst>
                                    <p:animEffect transition="out" filter="fade">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7"/>
                </p:tgtEl>
              </p:cMediaNode>
            </p:audio>
          </p:childTnLst>
        </p:cTn>
      </p:par>
    </p:tnLst>
    <p:bldLst>
      <p:bldP spid="3" grpId="0" animBg="1"/>
      <p:bldP spid="3" grpId="1" animBg="1"/>
      <p:bldP spid="3" grpId="2" animBg="1"/>
      <p:bldP spid="6" grpId="0"/>
      <p:bldP spid="6" grpId="1"/>
      <p:bldP spid="6" grpId="2"/>
      <p:bldP spid="9" grpId="0" animBg="1"/>
      <p:bldP spid="9" grpId="1" animBg="1"/>
      <p:bldP spid="9" grpId="2" animBg="1"/>
      <p:bldP spid="10" grpId="0" animBg="1"/>
      <p:bldP spid="10" grpId="1" animBg="1"/>
      <p:bldP spid="10" grpId="2" animBg="1"/>
      <p:bldP spid="8" grpId="0" animBg="1"/>
      <p:bldP spid="8" grpId="1" animBg="1"/>
      <p:bldP spid="8" grpId="2" animBg="1"/>
      <p:bldP spid="13" grpId="0" animBg="1"/>
      <p:bldP spid="13" grpId="1" animBg="1"/>
      <p:bldP spid="13" grpId="2" animBg="1"/>
      <p:bldP spid="14" grpId="0" animBg="1"/>
      <p:bldP spid="14" grpId="1" animBg="1"/>
      <p:bldP spid="14" grpId="2" animBg="1"/>
      <p:bldP spid="15" grpId="0"/>
      <p:bldP spid="15" grpId="1"/>
      <p:bldP spid="15"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080" t="38942" r="53333" b="18730"/>
          <a:stretch/>
        </p:blipFill>
        <p:spPr bwMode="auto">
          <a:xfrm>
            <a:off x="1066800" y="1289592"/>
            <a:ext cx="6934200" cy="4512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0" y="274638"/>
            <a:ext cx="9144000" cy="639762"/>
          </a:xfrm>
        </p:spPr>
        <p:txBody>
          <a:bodyPr/>
          <a:lstStyle/>
          <a:p>
            <a:pPr algn="ctr"/>
            <a:r>
              <a:rPr lang="en-US" b="1" cap="none" dirty="0" smtClean="0">
                <a:solidFill>
                  <a:schemeClr val="tx1"/>
                </a:solidFill>
                <a:latin typeface="Arial" pitchFamily="34" charset="0"/>
                <a:cs typeface="Arial" pitchFamily="34" charset="0"/>
              </a:rPr>
              <a:t>Example</a:t>
            </a:r>
            <a:r>
              <a:rPr lang="en-US" b="1" dirty="0" smtClean="0">
                <a:solidFill>
                  <a:schemeClr val="tx1"/>
                </a:solidFill>
                <a:latin typeface="Arial" pitchFamily="34" charset="0"/>
                <a:cs typeface="Arial" pitchFamily="34" charset="0"/>
              </a:rPr>
              <a:t>:</a:t>
            </a:r>
            <a:endParaRPr lang="en-US" b="1" dirty="0">
              <a:solidFill>
                <a:schemeClr val="tx1"/>
              </a:solidFill>
              <a:latin typeface="Arial" pitchFamily="34" charset="0"/>
              <a:cs typeface="Arial" pitchFamily="34" charset="0"/>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33332414"/>
      </p:ext>
    </p:extLst>
  </p:cSld>
  <p:clrMapOvr>
    <a:masterClrMapping/>
  </p:clrMapOvr>
  <mc:AlternateContent xmlns:mc="http://schemas.openxmlformats.org/markup-compatibility/2006" xmlns:p14="http://schemas.microsoft.com/office/powerpoint/2010/main">
    <mc:Choice Requires="p14">
      <p:transition spd="slow" p14:dur="2000" advTm="43730"/>
    </mc:Choice>
    <mc:Fallback xmlns="">
      <p:transition spd="slow" advTm="43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b="1" cap="none" dirty="0" smtClean="0">
                <a:solidFill>
                  <a:schemeClr val="tx1"/>
                </a:solidFill>
                <a:latin typeface="Arial" pitchFamily="34" charset="0"/>
                <a:cs typeface="Arial" pitchFamily="34" charset="0"/>
              </a:rPr>
              <a:t>Other Sections to Consider</a:t>
            </a:r>
            <a:endParaRPr lang="en-US" b="1" cap="none" dirty="0">
              <a:solidFill>
                <a:schemeClr val="tx1"/>
              </a:solidFill>
              <a:latin typeface="Arial" pitchFamily="34" charset="0"/>
              <a:cs typeface="Arial" pitchFamily="34" charset="0"/>
            </a:endParaRPr>
          </a:p>
        </p:txBody>
      </p:sp>
      <p:sp>
        <p:nvSpPr>
          <p:cNvPr id="3" name="Content Placeholder 2"/>
          <p:cNvSpPr>
            <a:spLocks noGrp="1"/>
          </p:cNvSpPr>
          <p:nvPr>
            <p:ph sz="quarter" idx="1"/>
          </p:nvPr>
        </p:nvSpPr>
        <p:spPr/>
        <p:txBody>
          <a:bodyPr>
            <a:normAutofit/>
          </a:bodyPr>
          <a:lstStyle/>
          <a:p>
            <a:pPr>
              <a:lnSpc>
                <a:spcPct val="90000"/>
              </a:lnSpc>
            </a:pPr>
            <a:r>
              <a:rPr lang="en-US" dirty="0" smtClean="0">
                <a:latin typeface="Arial" pitchFamily="34" charset="0"/>
                <a:cs typeface="Arial" pitchFamily="34" charset="0"/>
              </a:rPr>
              <a:t>Activities</a:t>
            </a:r>
          </a:p>
          <a:p>
            <a:pPr lvl="1">
              <a:lnSpc>
                <a:spcPct val="90000"/>
              </a:lnSpc>
            </a:pPr>
            <a:r>
              <a:rPr lang="en-US" dirty="0" smtClean="0">
                <a:latin typeface="Arial" pitchFamily="34" charset="0"/>
                <a:cs typeface="Arial" pitchFamily="34" charset="0"/>
              </a:rPr>
              <a:t>Participation in clubs, sports, orchestra, or other organizations</a:t>
            </a:r>
          </a:p>
          <a:p>
            <a:pPr>
              <a:lnSpc>
                <a:spcPct val="90000"/>
              </a:lnSpc>
            </a:pPr>
            <a:r>
              <a:rPr lang="en-US" dirty="0" smtClean="0">
                <a:latin typeface="Arial" pitchFamily="34" charset="0"/>
                <a:cs typeface="Arial" pitchFamily="34" charset="0"/>
              </a:rPr>
              <a:t>Leadership Experience</a:t>
            </a:r>
          </a:p>
          <a:p>
            <a:pPr>
              <a:lnSpc>
                <a:spcPct val="90000"/>
              </a:lnSpc>
            </a:pPr>
            <a:r>
              <a:rPr lang="en-US" dirty="0" smtClean="0">
                <a:latin typeface="Arial" pitchFamily="34" charset="0"/>
                <a:cs typeface="Arial" pitchFamily="34" charset="0"/>
              </a:rPr>
              <a:t>Volunteer Work</a:t>
            </a:r>
          </a:p>
          <a:p>
            <a:pPr>
              <a:lnSpc>
                <a:spcPct val="90000"/>
              </a:lnSpc>
            </a:pPr>
            <a:r>
              <a:rPr lang="en-US" dirty="0" smtClean="0">
                <a:latin typeface="Arial" pitchFamily="34" charset="0"/>
                <a:cs typeface="Arial" pitchFamily="34" charset="0"/>
              </a:rPr>
              <a:t>Certifications/Licenses</a:t>
            </a:r>
          </a:p>
          <a:p>
            <a:pPr marL="365760" lvl="1" indent="0">
              <a:lnSpc>
                <a:spcPct val="90000"/>
              </a:lnSpc>
              <a:buNone/>
            </a:pPr>
            <a:r>
              <a:rPr lang="en-US" dirty="0" smtClean="0">
                <a:latin typeface="Arial" pitchFamily="34" charset="0"/>
                <a:cs typeface="Arial" pitchFamily="34" charset="0"/>
              </a:rPr>
              <a:t>	</a:t>
            </a:r>
            <a:r>
              <a:rPr lang="en-US" i="1" dirty="0" smtClean="0">
                <a:latin typeface="Arial" pitchFamily="34" charset="0"/>
                <a:cs typeface="Arial" pitchFamily="34" charset="0"/>
              </a:rPr>
              <a:t>Example: </a:t>
            </a:r>
            <a:r>
              <a:rPr lang="en-US" i="1" dirty="0" err="1" smtClean="0">
                <a:latin typeface="Arial" pitchFamily="34" charset="0"/>
                <a:cs typeface="Arial" pitchFamily="34" charset="0"/>
              </a:rPr>
              <a:t>Servsafe</a:t>
            </a:r>
            <a:r>
              <a:rPr lang="en-US" i="1" dirty="0">
                <a:latin typeface="Arial" pitchFamily="34" charset="0"/>
                <a:cs typeface="Arial" pitchFamily="34" charset="0"/>
              </a:rPr>
              <a:t>,</a:t>
            </a:r>
            <a:r>
              <a:rPr lang="en-US" i="1" dirty="0" smtClean="0">
                <a:latin typeface="Arial" pitchFamily="34" charset="0"/>
                <a:cs typeface="Arial" pitchFamily="34" charset="0"/>
              </a:rPr>
              <a:t> CDL, or Forklift Certification</a:t>
            </a:r>
          </a:p>
          <a:p>
            <a:r>
              <a:rPr lang="en-US" dirty="0" smtClean="0">
                <a:latin typeface="Arial" pitchFamily="34" charset="0"/>
                <a:cs typeface="Arial" pitchFamily="34" charset="0"/>
              </a:rPr>
              <a:t>Honors</a:t>
            </a:r>
          </a:p>
          <a:p>
            <a:pPr lvl="1"/>
            <a:r>
              <a:rPr lang="en-US" dirty="0">
                <a:latin typeface="Arial" pitchFamily="34" charset="0"/>
                <a:cs typeface="Arial" pitchFamily="34" charset="0"/>
              </a:rPr>
              <a:t>Dean’s </a:t>
            </a:r>
            <a:r>
              <a:rPr lang="en-US" dirty="0" smtClean="0">
                <a:latin typeface="Arial" pitchFamily="34" charset="0"/>
                <a:cs typeface="Arial" pitchFamily="34" charset="0"/>
              </a:rPr>
              <a:t>list, special honors, awards or scholarships </a:t>
            </a:r>
          </a:p>
          <a:p>
            <a:r>
              <a:rPr lang="en-US" dirty="0" smtClean="0">
                <a:latin typeface="Arial" pitchFamily="34" charset="0"/>
                <a:cs typeface="Arial" pitchFamily="34" charset="0"/>
              </a:rPr>
              <a:t>On-the–job Recognition</a:t>
            </a:r>
          </a:p>
          <a:p>
            <a:pPr lvl="1"/>
            <a:r>
              <a:rPr lang="en-US" dirty="0" smtClean="0">
                <a:latin typeface="Arial" pitchFamily="34" charset="0"/>
                <a:cs typeface="Arial" pitchFamily="34" charset="0"/>
              </a:rPr>
              <a:t>Employee </a:t>
            </a:r>
            <a:r>
              <a:rPr lang="en-US" dirty="0">
                <a:latin typeface="Arial" pitchFamily="34" charset="0"/>
                <a:cs typeface="Arial" pitchFamily="34" charset="0"/>
              </a:rPr>
              <a:t>of the </a:t>
            </a:r>
            <a:r>
              <a:rPr lang="en-US" dirty="0" smtClean="0">
                <a:latin typeface="Arial" pitchFamily="34" charset="0"/>
                <a:cs typeface="Arial" pitchFamily="34" charset="0"/>
              </a:rPr>
              <a:t>Month, Customer Service Award</a:t>
            </a:r>
            <a:endParaRPr lang="en-US" dirty="0">
              <a:latin typeface="Arial" pitchFamily="34" charset="0"/>
              <a:cs typeface="Arial" pitchFamily="34" charset="0"/>
            </a:endParaRPr>
          </a:p>
          <a:p>
            <a:endParaRPr lang="en-US" dirty="0"/>
          </a:p>
        </p:txBody>
      </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5807"/>
    </mc:Choice>
    <mc:Fallback xmlns="">
      <p:transition spd="slow" advTm="85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4219" t="6666" r="17343" b="6389"/>
          <a:stretch/>
        </p:blipFill>
        <p:spPr bwMode="auto">
          <a:xfrm>
            <a:off x="228600" y="1150125"/>
            <a:ext cx="4306396" cy="547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4762" t="7494" r="17619" b="7002"/>
          <a:stretch/>
        </p:blipFill>
        <p:spPr bwMode="auto">
          <a:xfrm>
            <a:off x="4724400" y="1173866"/>
            <a:ext cx="4267200" cy="5455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302566"/>
            <a:ext cx="9144000" cy="461665"/>
          </a:xfrm>
          <a:prstGeom prst="rect">
            <a:avLst/>
          </a:prstGeom>
        </p:spPr>
        <p:txBody>
          <a:bodyPr wrap="square">
            <a:spAutoFit/>
          </a:bodyPr>
          <a:lstStyle/>
          <a:p>
            <a:pPr algn="ctr"/>
            <a:r>
              <a:rPr lang="en-US" sz="2400" b="1" dirty="0" smtClean="0">
                <a:latin typeface="Arial" pitchFamily="34" charset="0"/>
                <a:cs typeface="Arial" pitchFamily="34" charset="0"/>
              </a:rPr>
              <a:t>Resume Examples</a:t>
            </a:r>
            <a:endParaRPr lang="en-US" b="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1703831"/>
      </p:ext>
    </p:extLst>
  </p:cSld>
  <p:clrMapOvr>
    <a:masterClrMapping/>
  </p:clrMapOvr>
  <mc:AlternateContent xmlns:mc="http://schemas.openxmlformats.org/markup-compatibility/2006" xmlns:p14="http://schemas.microsoft.com/office/powerpoint/2010/main">
    <mc:Choice Requires="p14">
      <p:transition spd="slow" p14:dur="2000" advTm="31077"/>
    </mc:Choice>
    <mc:Fallback xmlns="">
      <p:transition spd="slow" advTm="31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b="1" cap="none" dirty="0" smtClean="0">
                <a:solidFill>
                  <a:schemeClr val="tx1"/>
                </a:solidFill>
                <a:latin typeface="Arial" pitchFamily="34" charset="0"/>
                <a:cs typeface="Arial" pitchFamily="34" charset="0"/>
              </a:rPr>
              <a:t>Additional Tips</a:t>
            </a:r>
            <a:endParaRPr lang="en-US" b="1" cap="none" dirty="0">
              <a:solidFill>
                <a:schemeClr val="tx1"/>
              </a:solidFill>
              <a:latin typeface="Arial" pitchFamily="34" charset="0"/>
              <a:cs typeface="Arial" pitchFamily="34" charset="0"/>
            </a:endParaRPr>
          </a:p>
        </p:txBody>
      </p:sp>
      <p:sp>
        <p:nvSpPr>
          <p:cNvPr id="3" name="Content Placeholder 2"/>
          <p:cNvSpPr>
            <a:spLocks noGrp="1"/>
          </p:cNvSpPr>
          <p:nvPr>
            <p:ph sz="quarter" idx="1"/>
          </p:nvPr>
        </p:nvSpPr>
        <p:spPr>
          <a:xfrm rot="20647987">
            <a:off x="1164160" y="1600200"/>
            <a:ext cx="7467600" cy="4873752"/>
          </a:xfrm>
        </p:spPr>
        <p:txBody>
          <a:bodyPr>
            <a:normAutofit/>
          </a:bodyPr>
          <a:lstStyle/>
          <a:p>
            <a:pPr marL="0" indent="0">
              <a:buNone/>
            </a:pPr>
            <a:r>
              <a:rPr lang="en-US" sz="6000" dirty="0" smtClean="0">
                <a:solidFill>
                  <a:srgbClr val="FF0000"/>
                </a:solidFill>
                <a:latin typeface="Arial" pitchFamily="34" charset="0"/>
                <a:cs typeface="Arial" pitchFamily="34" charset="0"/>
              </a:rPr>
              <a:t>PROOF READ, </a:t>
            </a:r>
          </a:p>
          <a:p>
            <a:pPr marL="0" indent="0">
              <a:buNone/>
            </a:pPr>
            <a:r>
              <a:rPr lang="en-US" sz="6000" dirty="0">
                <a:solidFill>
                  <a:srgbClr val="FF0000"/>
                </a:solidFill>
                <a:latin typeface="Arial" pitchFamily="34" charset="0"/>
                <a:cs typeface="Arial" pitchFamily="34" charset="0"/>
              </a:rPr>
              <a:t>	</a:t>
            </a:r>
            <a:r>
              <a:rPr lang="en-US" sz="6000" dirty="0" smtClean="0">
                <a:solidFill>
                  <a:srgbClr val="FF0000"/>
                </a:solidFill>
                <a:latin typeface="Arial" pitchFamily="34" charset="0"/>
                <a:cs typeface="Arial" pitchFamily="34" charset="0"/>
              </a:rPr>
              <a:t>PROOF READ,</a:t>
            </a:r>
          </a:p>
          <a:p>
            <a:pPr marL="0" indent="0">
              <a:buNone/>
            </a:pPr>
            <a:r>
              <a:rPr lang="en-US" sz="6000" dirty="0">
                <a:solidFill>
                  <a:srgbClr val="FF0000"/>
                </a:solidFill>
                <a:latin typeface="Arial" pitchFamily="34" charset="0"/>
                <a:cs typeface="Arial" pitchFamily="34" charset="0"/>
              </a:rPr>
              <a:t>	</a:t>
            </a:r>
            <a:r>
              <a:rPr lang="en-US" sz="6000" dirty="0" smtClean="0">
                <a:solidFill>
                  <a:srgbClr val="FF0000"/>
                </a:solidFill>
                <a:latin typeface="Arial" pitchFamily="34" charset="0"/>
                <a:cs typeface="Arial" pitchFamily="34" charset="0"/>
              </a:rPr>
              <a:t>	PROOF READ!</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9102"/>
    </mc:Choice>
    <mc:Fallback xmlns="">
      <p:transition spd="slow" advTm="2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b="1" cap="none" dirty="0" smtClean="0">
                <a:solidFill>
                  <a:schemeClr val="tx1"/>
                </a:solidFill>
                <a:latin typeface="Arial" pitchFamily="34" charset="0"/>
                <a:cs typeface="Arial" pitchFamily="34" charset="0"/>
              </a:rPr>
              <a:t>Additional Tips</a:t>
            </a:r>
            <a:endParaRPr lang="en-US" b="1" cap="none" dirty="0">
              <a:solidFill>
                <a:schemeClr val="tx1"/>
              </a:solidFill>
              <a:latin typeface="Arial" pitchFamily="34" charset="0"/>
              <a:cs typeface="Arial" pitchFamily="34" charset="0"/>
            </a:endParaRPr>
          </a:p>
        </p:txBody>
      </p:sp>
      <p:sp>
        <p:nvSpPr>
          <p:cNvPr id="3" name="Content Placeholder 2"/>
          <p:cNvSpPr>
            <a:spLocks noGrp="1"/>
          </p:cNvSpPr>
          <p:nvPr>
            <p:ph sz="quarter" idx="1"/>
          </p:nvPr>
        </p:nvSpPr>
        <p:spPr/>
        <p:txBody>
          <a:bodyPr>
            <a:normAutofit/>
          </a:bodyPr>
          <a:lstStyle/>
          <a:p>
            <a:r>
              <a:rPr lang="en-US" dirty="0" smtClean="0">
                <a:solidFill>
                  <a:srgbClr val="FF0000"/>
                </a:solidFill>
                <a:latin typeface="Arial" pitchFamily="34" charset="0"/>
                <a:cs typeface="Arial" pitchFamily="34" charset="0"/>
              </a:rPr>
              <a:t>PROOF READ, PROOF READ, PROOF READ!</a:t>
            </a:r>
          </a:p>
          <a:p>
            <a:r>
              <a:rPr lang="en-US" dirty="0" smtClean="0">
                <a:latin typeface="Arial" pitchFamily="34" charset="0"/>
                <a:cs typeface="Arial" pitchFamily="34" charset="0"/>
              </a:rPr>
              <a:t>Use resume buzzwords</a:t>
            </a:r>
          </a:p>
          <a:p>
            <a:r>
              <a:rPr lang="en-US" dirty="0" smtClean="0">
                <a:latin typeface="Arial" pitchFamily="34" charset="0"/>
                <a:cs typeface="Arial" pitchFamily="34" charset="0"/>
              </a:rPr>
              <a:t>Cover </a:t>
            </a:r>
            <a:r>
              <a:rPr lang="en-US" dirty="0">
                <a:latin typeface="Arial" pitchFamily="34" charset="0"/>
                <a:cs typeface="Arial" pitchFamily="34" charset="0"/>
              </a:rPr>
              <a:t>letter, resume and list of references should all be the same font </a:t>
            </a:r>
            <a:endParaRPr lang="en-US" dirty="0" smtClean="0">
              <a:latin typeface="Arial" pitchFamily="34" charset="0"/>
              <a:cs typeface="Arial" pitchFamily="34" charset="0"/>
            </a:endParaRPr>
          </a:p>
          <a:p>
            <a:r>
              <a:rPr lang="en-US" dirty="0" smtClean="0">
                <a:latin typeface="Arial" pitchFamily="34" charset="0"/>
                <a:cs typeface="Arial" pitchFamily="34" charset="0"/>
              </a:rPr>
              <a:t>Use quality resume paper if submitting hard copy</a:t>
            </a:r>
          </a:p>
          <a:p>
            <a:r>
              <a:rPr lang="en-US" dirty="0">
                <a:latin typeface="Arial" pitchFamily="34" charset="0"/>
                <a:cs typeface="Arial" pitchFamily="34" charset="0"/>
              </a:rPr>
              <a:t>When emailing a resume, send </a:t>
            </a:r>
            <a:r>
              <a:rPr lang="en-US" dirty="0" smtClean="0">
                <a:latin typeface="Arial" pitchFamily="34" charset="0"/>
                <a:cs typeface="Arial" pitchFamily="34" charset="0"/>
              </a:rPr>
              <a:t>all documents </a:t>
            </a:r>
            <a:r>
              <a:rPr lang="en-US" dirty="0">
                <a:latin typeface="Arial" pitchFamily="34" charset="0"/>
                <a:cs typeface="Arial" pitchFamily="34" charset="0"/>
              </a:rPr>
              <a:t>as a </a:t>
            </a:r>
            <a:r>
              <a:rPr lang="en-US" dirty="0" smtClean="0">
                <a:latin typeface="Arial" pitchFamily="34" charset="0"/>
                <a:cs typeface="Arial" pitchFamily="34" charset="0"/>
              </a:rPr>
              <a:t>PDF</a:t>
            </a:r>
          </a:p>
          <a:p>
            <a:r>
              <a:rPr lang="en-US" dirty="0">
                <a:latin typeface="Arial" pitchFamily="34" charset="0"/>
                <a:cs typeface="Arial" pitchFamily="34" charset="0"/>
              </a:rPr>
              <a:t>Double check to make sure you have selected the right resume/cover letter before you send it</a:t>
            </a:r>
          </a:p>
          <a:p>
            <a:pPr marL="0" indent="0">
              <a:buNone/>
            </a:pPr>
            <a:endParaRPr lang="en-US" dirty="0">
              <a:latin typeface="Arial" pitchFamily="34" charset="0"/>
              <a:cs typeface="Arial" pitchFamily="34" charset="0"/>
            </a:endParaRPr>
          </a:p>
          <a:p>
            <a:endParaRPr lang="en-US" dirty="0">
              <a:latin typeface="Arial" pitchFamily="34" charset="0"/>
              <a:cs typeface="Arial" pitchFamily="34" charset="0"/>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8534127"/>
      </p:ext>
    </p:extLst>
  </p:cSld>
  <p:clrMapOvr>
    <a:masterClrMapping/>
  </p:clrMapOvr>
  <mc:AlternateContent xmlns:mc="http://schemas.openxmlformats.org/markup-compatibility/2006" xmlns:p14="http://schemas.microsoft.com/office/powerpoint/2010/main">
    <mc:Choice Requires="p14">
      <p:transition spd="slow" p14:dur="2000" advTm="58923"/>
    </mc:Choice>
    <mc:Fallback xmlns="">
      <p:transition spd="slow" advTm="58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dirty="0" smtClean="0">
                <a:solidFill>
                  <a:schemeClr val="tx1"/>
                </a:solidFill>
                <a:latin typeface="+mn-lt"/>
                <a:cs typeface="Arial" panose="020B0604020202020204" pitchFamily="34" charset="0"/>
              </a:rPr>
              <a:t>What is the purpose of a resume?</a:t>
            </a:r>
            <a:endParaRPr lang="en-US" dirty="0">
              <a:solidFill>
                <a:schemeClr val="tx1"/>
              </a:solidFill>
              <a:latin typeface="+mn-lt"/>
              <a:cs typeface="Arial" panose="020B0604020202020204" pitchFamily="34" charset="0"/>
            </a:endParaRPr>
          </a:p>
        </p:txBody>
      </p:sp>
      <p:pic>
        <p:nvPicPr>
          <p:cNvPr id="1026" name="Picture 2" descr="Image result for Resume clip ar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953"/>
          <a:stretch/>
        </p:blipFill>
        <p:spPr bwMode="auto">
          <a:xfrm>
            <a:off x="2682240" y="1790700"/>
            <a:ext cx="364236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aircto.com/blog/content/images/2016/01/Intervie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8" y="2025361"/>
            <a:ext cx="9112976" cy="48326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00" y="0"/>
            <a:ext cx="9144000" cy="2554545"/>
          </a:xfrm>
          <a:prstGeom prst="rect">
            <a:avLst/>
          </a:prstGeom>
          <a:solidFill>
            <a:schemeClr val="bg1"/>
          </a:solidFill>
        </p:spPr>
        <p:txBody>
          <a:bodyPr wrap="square" rtlCol="0">
            <a:spAutoFit/>
          </a:bodyPr>
          <a:lstStyle/>
          <a:p>
            <a:pPr algn="ctr"/>
            <a:endParaRPr lang="en-US" sz="4000" dirty="0" smtClean="0"/>
          </a:p>
          <a:p>
            <a:pPr algn="ctr"/>
            <a:endParaRPr lang="en-US" sz="4000" dirty="0"/>
          </a:p>
          <a:p>
            <a:pPr algn="ctr"/>
            <a:r>
              <a:rPr lang="en-US" sz="4000" b="1" dirty="0" smtClean="0"/>
              <a:t>TO GET AN</a:t>
            </a:r>
          </a:p>
          <a:p>
            <a:pPr algn="ctr"/>
            <a:endParaRPr lang="en-US" sz="4000"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124575"/>
            <a:ext cx="609600" cy="609600"/>
          </a:xfrm>
          <a:prstGeom prst="rect">
            <a:avLst/>
          </a:prstGeom>
        </p:spPr>
      </p:pic>
    </p:spTree>
    <p:custDataLst>
      <p:tags r:id="rId1"/>
    </p:custDataLst>
    <p:extLst>
      <p:ext uri="{BB962C8B-B14F-4D97-AF65-F5344CB8AC3E}">
        <p14:creationId xmlns:p14="http://schemas.microsoft.com/office/powerpoint/2010/main" val="723097536"/>
      </p:ext>
    </p:extLst>
  </p:cSld>
  <p:clrMapOvr>
    <a:masterClrMapping/>
  </p:clrMapOvr>
  <mc:AlternateContent xmlns:mc="http://schemas.openxmlformats.org/markup-compatibility/2006" xmlns:p14="http://schemas.microsoft.com/office/powerpoint/2010/main">
    <mc:Choice Requires="p14">
      <p:transition spd="slow" p14:dur="2000" advTm="39511"/>
    </mc:Choice>
    <mc:Fallback xmlns="">
      <p:transition spd="slow" advTm="3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3019" showWhenStopped="0">
                <p:cTn id="19" fill="hold" display="0">
                  <p:stCondLst>
                    <p:cond delay="indefinite"/>
                  </p:stCondLst>
                  <p:endCondLst>
                    <p:cond evt="onStopAudio" delay="0">
                      <p:tgtEl>
                        <p:sldTgt/>
                      </p:tgtEl>
                    </p:cond>
                  </p:endCondLst>
                </p:cTn>
                <p:tgtEl>
                  <p:spTgt spid="9"/>
                </p:tgtEl>
              </p:cMediaNode>
            </p:audio>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b="1" cap="none" dirty="0" smtClean="0">
                <a:solidFill>
                  <a:schemeClr val="tx1"/>
                </a:solidFill>
                <a:latin typeface="Arial" pitchFamily="34" charset="0"/>
                <a:cs typeface="Arial" pitchFamily="34" charset="0"/>
              </a:rPr>
              <a:t>Additional</a:t>
            </a:r>
            <a:r>
              <a:rPr lang="en-US" b="1" dirty="0" smtClean="0">
                <a:solidFill>
                  <a:schemeClr val="tx1"/>
                </a:solidFill>
                <a:latin typeface="Arial" pitchFamily="34" charset="0"/>
                <a:cs typeface="Arial" pitchFamily="34" charset="0"/>
              </a:rPr>
              <a:t> Tips</a:t>
            </a:r>
            <a:endParaRPr lang="en-US" b="1" dirty="0">
              <a:solidFill>
                <a:schemeClr val="tx1"/>
              </a:solidFill>
              <a:latin typeface="Arial" pitchFamily="34" charset="0"/>
              <a:cs typeface="Arial" pitchFamily="34" charset="0"/>
            </a:endParaRPr>
          </a:p>
        </p:txBody>
      </p:sp>
      <p:sp>
        <p:nvSpPr>
          <p:cNvPr id="3" name="Content Placeholder 2"/>
          <p:cNvSpPr>
            <a:spLocks noGrp="1"/>
          </p:cNvSpPr>
          <p:nvPr>
            <p:ph sz="quarter" idx="1"/>
          </p:nvPr>
        </p:nvSpPr>
        <p:spPr/>
        <p:txBody>
          <a:bodyPr>
            <a:normAutofit/>
          </a:bodyPr>
          <a:lstStyle/>
          <a:p>
            <a:r>
              <a:rPr lang="en-US" dirty="0" smtClean="0">
                <a:latin typeface="Arial" pitchFamily="34" charset="0"/>
                <a:cs typeface="Arial" pitchFamily="34" charset="0"/>
              </a:rPr>
              <a:t>Use caution </a:t>
            </a:r>
            <a:r>
              <a:rPr lang="en-US" dirty="0">
                <a:latin typeface="Arial" pitchFamily="34" charset="0"/>
                <a:cs typeface="Arial" pitchFamily="34" charset="0"/>
              </a:rPr>
              <a:t>when using </a:t>
            </a:r>
            <a:r>
              <a:rPr lang="en-US" dirty="0" smtClean="0">
                <a:latin typeface="Arial" pitchFamily="34" charset="0"/>
                <a:cs typeface="Arial" pitchFamily="34" charset="0"/>
              </a:rPr>
              <a:t>answering interview call on a </a:t>
            </a:r>
            <a:r>
              <a:rPr lang="en-US" dirty="0">
                <a:latin typeface="Arial" pitchFamily="34" charset="0"/>
                <a:cs typeface="Arial" pitchFamily="34" charset="0"/>
              </a:rPr>
              <a:t>cell phone</a:t>
            </a:r>
          </a:p>
          <a:p>
            <a:r>
              <a:rPr lang="en-US" dirty="0">
                <a:latin typeface="Arial" pitchFamily="34" charset="0"/>
                <a:cs typeface="Arial" pitchFamily="34" charset="0"/>
              </a:rPr>
              <a:t>Have an appropriate voice mail message</a:t>
            </a:r>
          </a:p>
          <a:p>
            <a:r>
              <a:rPr lang="en-US" dirty="0" smtClean="0">
                <a:latin typeface="Arial" pitchFamily="34" charset="0"/>
                <a:cs typeface="Arial" pitchFamily="34" charset="0"/>
              </a:rPr>
              <a:t>Clean-up all social </a:t>
            </a:r>
            <a:r>
              <a:rPr lang="en-US" dirty="0">
                <a:latin typeface="Arial" pitchFamily="34" charset="0"/>
                <a:cs typeface="Arial" pitchFamily="34" charset="0"/>
              </a:rPr>
              <a:t>networking </a:t>
            </a:r>
            <a:r>
              <a:rPr lang="en-US" dirty="0" smtClean="0">
                <a:latin typeface="Arial" pitchFamily="34" charset="0"/>
                <a:cs typeface="Arial" pitchFamily="34" charset="0"/>
              </a:rPr>
              <a:t>sites</a:t>
            </a:r>
            <a:endParaRPr lang="en-US" dirty="0">
              <a:latin typeface="Arial" pitchFamily="34" charset="0"/>
              <a:cs typeface="Arial" pitchFamily="34" charset="0"/>
            </a:endParaRPr>
          </a:p>
          <a:p>
            <a:r>
              <a:rPr lang="en-US" dirty="0" smtClean="0">
                <a:latin typeface="Arial" pitchFamily="34" charset="0"/>
                <a:cs typeface="Arial" pitchFamily="34" charset="0"/>
              </a:rPr>
              <a:t>Don’t wait until last minute when you are stressed to submit a resume by a deadline</a:t>
            </a:r>
          </a:p>
          <a:p>
            <a:r>
              <a:rPr lang="en-US" dirty="0">
                <a:latin typeface="Arial" pitchFamily="34" charset="0"/>
                <a:cs typeface="Arial" pitchFamily="34" charset="0"/>
              </a:rPr>
              <a:t>T</a:t>
            </a:r>
            <a:r>
              <a:rPr lang="en-US" dirty="0" smtClean="0">
                <a:latin typeface="Arial" pitchFamily="34" charset="0"/>
                <a:cs typeface="Arial" pitchFamily="34" charset="0"/>
              </a:rPr>
              <a:t>ake breaks if you get frustrated</a:t>
            </a:r>
          </a:p>
          <a:p>
            <a:endParaRPr lang="en-US" dirty="0" smtClean="0">
              <a:latin typeface="Arial" pitchFamily="34" charset="0"/>
              <a:cs typeface="Arial" pitchFamily="34" charset="0"/>
            </a:endParaRPr>
          </a:p>
          <a:p>
            <a:r>
              <a:rPr lang="en-US" dirty="0" smtClean="0">
                <a:latin typeface="Arial" pitchFamily="34" charset="0"/>
                <a:cs typeface="Arial" pitchFamily="34" charset="0"/>
              </a:rPr>
              <a:t>USE THE STUDENT SUCCESS CENTER!!!!</a:t>
            </a:r>
          </a:p>
          <a:p>
            <a:pPr lvl="1"/>
            <a:r>
              <a:rPr lang="en-US" dirty="0" smtClean="0">
                <a:latin typeface="Arial" pitchFamily="34" charset="0"/>
                <a:cs typeface="Arial" pitchFamily="34" charset="0"/>
              </a:rPr>
              <a:t>Meet one-on-one with Career Counselor</a:t>
            </a:r>
          </a:p>
          <a:p>
            <a:pPr lvl="1"/>
            <a:r>
              <a:rPr lang="en-US" dirty="0" smtClean="0">
                <a:latin typeface="Arial" pitchFamily="34" charset="0"/>
                <a:cs typeface="Arial" pitchFamily="34" charset="0"/>
              </a:rPr>
              <a:t>Work with student interns</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40242533"/>
      </p:ext>
    </p:extLst>
  </p:cSld>
  <p:clrMapOvr>
    <a:masterClrMapping/>
  </p:clrMapOvr>
  <mc:AlternateContent xmlns:mc="http://schemas.openxmlformats.org/markup-compatibility/2006" xmlns:p14="http://schemas.microsoft.com/office/powerpoint/2010/main">
    <mc:Choice Requires="p14">
      <p:transition spd="slow" p14:dur="2000" advTm="64961"/>
    </mc:Choice>
    <mc:Fallback xmlns="">
      <p:transition spd="slow" advTm="64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609600"/>
            <a:ext cx="6629400" cy="1295400"/>
          </a:xfrm>
        </p:spPr>
        <p:txBody>
          <a:bodyPr>
            <a:noAutofit/>
          </a:bodyPr>
          <a:lstStyle/>
          <a:p>
            <a:r>
              <a:rPr lang="en-US" sz="4000" cap="none" dirty="0" smtClean="0">
                <a:solidFill>
                  <a:schemeClr val="tx1"/>
                </a:solidFill>
                <a:latin typeface="Arial" pitchFamily="34" charset="0"/>
                <a:cs typeface="Arial" pitchFamily="34" charset="0"/>
              </a:rPr>
              <a:t>Come See us at the </a:t>
            </a:r>
            <a:br>
              <a:rPr lang="en-US" sz="4000" cap="none" dirty="0" smtClean="0">
                <a:solidFill>
                  <a:schemeClr val="tx1"/>
                </a:solidFill>
                <a:latin typeface="Arial" pitchFamily="34" charset="0"/>
                <a:cs typeface="Arial" pitchFamily="34" charset="0"/>
              </a:rPr>
            </a:br>
            <a:r>
              <a:rPr lang="en-US" sz="4000" cap="none" dirty="0" smtClean="0">
                <a:solidFill>
                  <a:schemeClr val="tx1"/>
                </a:solidFill>
                <a:latin typeface="Arial" pitchFamily="34" charset="0"/>
                <a:cs typeface="Arial" pitchFamily="34" charset="0"/>
              </a:rPr>
              <a:t>Student Success Center!</a:t>
            </a:r>
            <a:endParaRPr lang="en-US" sz="4000" cap="none" dirty="0">
              <a:solidFill>
                <a:schemeClr val="tx1"/>
              </a:solidFill>
              <a:latin typeface="Arial" pitchFamily="34" charset="0"/>
              <a:cs typeface="Arial" pitchFamily="34" charset="0"/>
            </a:endParaRPr>
          </a:p>
        </p:txBody>
      </p:sp>
      <p:sp>
        <p:nvSpPr>
          <p:cNvPr id="3" name="Subtitle 2"/>
          <p:cNvSpPr>
            <a:spLocks noGrp="1"/>
          </p:cNvSpPr>
          <p:nvPr>
            <p:ph type="subTitle" idx="1"/>
          </p:nvPr>
        </p:nvSpPr>
        <p:spPr>
          <a:xfrm>
            <a:off x="2514600" y="2057400"/>
            <a:ext cx="3276600" cy="2590800"/>
          </a:xfrm>
        </p:spPr>
        <p:txBody>
          <a:bodyPr>
            <a:normAutofit/>
          </a:bodyPr>
          <a:lstStyle/>
          <a:p>
            <a:r>
              <a:rPr lang="en-US" dirty="0" smtClean="0">
                <a:solidFill>
                  <a:schemeClr val="tx1"/>
                </a:solidFill>
                <a:latin typeface="Arial" pitchFamily="34" charset="0"/>
                <a:cs typeface="Arial" pitchFamily="34" charset="0"/>
              </a:rPr>
              <a:t>Library, Room 109</a:t>
            </a:r>
            <a:endParaRPr lang="en-US" b="1" dirty="0" smtClean="0">
              <a:solidFill>
                <a:schemeClr val="tx1"/>
              </a:solidFill>
              <a:latin typeface="Arial" pitchFamily="34" charset="0"/>
              <a:cs typeface="Arial" pitchFamily="34" charset="0"/>
            </a:endParaRPr>
          </a:p>
          <a:p>
            <a:r>
              <a:rPr lang="en-US" b="1" dirty="0" smtClean="0">
                <a:solidFill>
                  <a:schemeClr val="tx1"/>
                </a:solidFill>
                <a:latin typeface="Arial" pitchFamily="34" charset="0"/>
                <a:cs typeface="Arial" pitchFamily="34" charset="0"/>
              </a:rPr>
              <a:t>www.cobleskill.edu/ssc </a:t>
            </a:r>
          </a:p>
          <a:p>
            <a:endParaRPr lang="en-US" dirty="0">
              <a:solidFill>
                <a:schemeClr val="tx1"/>
              </a:solidFill>
              <a:latin typeface="Arial" pitchFamily="34" charset="0"/>
              <a:cs typeface="Arial" pitchFamily="34" charset="0"/>
            </a:endParaRPr>
          </a:p>
          <a:p>
            <a:r>
              <a:rPr lang="en-US" b="0" dirty="0" smtClean="0">
                <a:solidFill>
                  <a:schemeClr val="tx1"/>
                </a:solidFill>
                <a:latin typeface="Arial" pitchFamily="34" charset="0"/>
                <a:cs typeface="Arial" pitchFamily="34" charset="0"/>
              </a:rPr>
              <a:t>Open:</a:t>
            </a:r>
          </a:p>
          <a:p>
            <a:r>
              <a:rPr lang="en-US" b="0" dirty="0" smtClean="0">
                <a:solidFill>
                  <a:schemeClr val="tx1"/>
                </a:solidFill>
                <a:latin typeface="Arial" pitchFamily="34" charset="0"/>
                <a:cs typeface="Arial" pitchFamily="34" charset="0"/>
              </a:rPr>
              <a:t>Monday – Friday </a:t>
            </a:r>
          </a:p>
          <a:p>
            <a:r>
              <a:rPr lang="en-US" b="0" dirty="0" smtClean="0">
                <a:solidFill>
                  <a:schemeClr val="tx1"/>
                </a:solidFill>
                <a:latin typeface="Arial" pitchFamily="34" charset="0"/>
                <a:cs typeface="Arial" pitchFamily="34" charset="0"/>
              </a:rPr>
              <a:t>8:00 AM – 4:15 PM</a:t>
            </a:r>
            <a:endParaRPr lang="en-US" b="0" dirty="0">
              <a:solidFill>
                <a:schemeClr val="tx1"/>
              </a:solidFill>
              <a:latin typeface="Arial" pitchFamily="34" charset="0"/>
              <a:cs typeface="Arial" pitchFamily="34" charset="0"/>
            </a:endParaRPr>
          </a:p>
        </p:txBody>
      </p:sp>
      <p:pic>
        <p:nvPicPr>
          <p:cNvPr id="5122" name="Picture 2" descr="Image result for Graduate"/>
          <p:cNvPicPr>
            <a:picLocks noChangeAspect="1" noChangeArrowheads="1"/>
          </p:cNvPicPr>
          <p:nvPr/>
        </p:nvPicPr>
        <p:blipFill rotWithShape="1">
          <a:blip r:embed="rId7">
            <a:extLst>
              <a:ext uri="{28A0092B-C50C-407E-A947-70E740481C1C}">
                <a14:useLocalDpi xmlns:a14="http://schemas.microsoft.com/office/drawing/2010/main" val="0"/>
              </a:ext>
            </a:extLst>
          </a:blip>
          <a:srcRect l="15412" r="16235"/>
          <a:stretch/>
        </p:blipFill>
        <p:spPr bwMode="auto">
          <a:xfrm>
            <a:off x="4876800" y="2895600"/>
            <a:ext cx="3408220" cy="2809876"/>
          </a:xfrm>
          <a:prstGeom prst="rect">
            <a:avLst/>
          </a:prstGeom>
          <a:noFill/>
          <a:extLst>
            <a:ext uri="{909E8E84-426E-40DD-AFC4-6F175D3DCCD1}">
              <a14:hiddenFill xmlns:a14="http://schemas.microsoft.com/office/drawing/2010/main">
                <a:solidFill>
                  <a:srgbClr val="FFFFFF"/>
                </a:solidFill>
              </a14:hiddenFill>
            </a:ext>
          </a:extLst>
        </p:spPr>
      </p:pic>
      <p:pic>
        <p:nvPicPr>
          <p:cNvPr id="7" name="Happy instrumental musi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 y="6096000"/>
            <a:ext cx="609600" cy="609600"/>
          </a:xfrm>
          <a:prstGeom prst="rect">
            <a:avLst/>
          </a:prstGeom>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5585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mediacall" presetSubtype="0" fill="hold" nodeType="withEffect">
                                  <p:stCondLst>
                                    <p:cond delay="0"/>
                                  </p:stCondLst>
                                  <p:childTnLst>
                                    <p:cmd type="call" cmd="playFrom(0)">
                                      <p:cBhvr>
                                        <p:cTn id="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642" numSld="999">
                <p:cTn id="9" fill="hold" display="0">
                  <p:stCondLst>
                    <p:cond delay="indefinite"/>
                  </p:stCondLst>
                  <p:endCondLst>
                    <p:cond evt="onStopAudio" delay="0">
                      <p:tgtEl>
                        <p:sldTgt/>
                      </p:tgtEl>
                    </p:cond>
                  </p:endCondLst>
                </p:cTn>
                <p:tgtEl>
                  <p:spTgt spid="7"/>
                </p:tgtEl>
              </p:cMediaNode>
            </p:audio>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E6E6E6"/>
        </a:solidFill>
        <a:effectLst/>
      </p:bgPr>
    </p:bg>
    <p:spTree>
      <p:nvGrpSpPr>
        <p:cNvPr id="1" name=""/>
        <p:cNvGrpSpPr/>
        <p:nvPr/>
      </p:nvGrpSpPr>
      <p:grpSpPr>
        <a:xfrm>
          <a:off x="0" y="0"/>
          <a:ext cx="0" cy="0"/>
          <a:chOff x="0" y="0"/>
          <a:chExt cx="0" cy="0"/>
        </a:xfrm>
      </p:grpSpPr>
      <p:pic>
        <p:nvPicPr>
          <p:cNvPr id="4098" name="Picture 2" descr="worst-resume-blunders-ever"/>
          <p:cNvPicPr>
            <a:picLocks noChangeAspect="1" noChangeArrowheads="1"/>
          </p:cNvPicPr>
          <p:nvPr/>
        </p:nvPicPr>
        <p:blipFill rotWithShape="1">
          <a:blip r:embed="rId5">
            <a:extLst>
              <a:ext uri="{28A0092B-C50C-407E-A947-70E740481C1C}">
                <a14:useLocalDpi xmlns:a14="http://schemas.microsoft.com/office/drawing/2010/main" val="0"/>
              </a:ext>
            </a:extLst>
          </a:blip>
          <a:srcRect t="13472" b="9439"/>
          <a:stretch/>
        </p:blipFill>
        <p:spPr bwMode="auto">
          <a:xfrm>
            <a:off x="609600" y="16499"/>
            <a:ext cx="8001000" cy="6851026"/>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9223872"/>
      </p:ext>
    </p:extLst>
  </p:cSld>
  <p:clrMapOvr>
    <a:masterClrMapping/>
  </p:clrMapOvr>
  <mc:AlternateContent xmlns:mc="http://schemas.openxmlformats.org/markup-compatibility/2006" xmlns:p14="http://schemas.microsoft.com/office/powerpoint/2010/main">
    <mc:Choice Requires="p14">
      <p:transition spd="slow" p14:dur="2000" advTm="48014"/>
    </mc:Choice>
    <mc:Fallback xmlns="">
      <p:transition spd="slow" advTm="48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b="1" dirty="0" smtClean="0">
                <a:solidFill>
                  <a:schemeClr val="tx1"/>
                </a:solidFill>
                <a:latin typeface="Arial" panose="020B0604020202020204" pitchFamily="34" charset="0"/>
                <a:cs typeface="Arial" pitchFamily="34" charset="0"/>
              </a:rPr>
              <a:t>#</a:t>
            </a:r>
            <a:r>
              <a:rPr lang="en-US" b="1" cap="none" dirty="0" smtClean="0">
                <a:solidFill>
                  <a:schemeClr val="tx1"/>
                </a:solidFill>
                <a:latin typeface="Arial" panose="020B0604020202020204" pitchFamily="34" charset="0"/>
                <a:cs typeface="Arial" pitchFamily="34" charset="0"/>
              </a:rPr>
              <a:t>1 Resume Writing Tip</a:t>
            </a:r>
            <a:endParaRPr lang="en-US" b="1" cap="none" dirty="0">
              <a:solidFill>
                <a:schemeClr val="tx1"/>
              </a:solidFill>
              <a:latin typeface="Arial" pitchFamily="34" charset="0"/>
              <a:cs typeface="Arial" pitchFamily="34" charset="0"/>
            </a:endParaRPr>
          </a:p>
        </p:txBody>
      </p:sp>
      <p:sp>
        <p:nvSpPr>
          <p:cNvPr id="3" name="Content Placeholder 2"/>
          <p:cNvSpPr>
            <a:spLocks noGrp="1"/>
          </p:cNvSpPr>
          <p:nvPr>
            <p:ph sz="quarter" idx="1"/>
          </p:nvPr>
        </p:nvSpPr>
        <p:spPr>
          <a:xfrm>
            <a:off x="914400" y="1600200"/>
            <a:ext cx="7010400" cy="3200400"/>
          </a:xfrm>
        </p:spPr>
        <p:txBody>
          <a:bodyPr/>
          <a:lstStyle/>
          <a:p>
            <a:r>
              <a:rPr lang="en-US" dirty="0" smtClean="0">
                <a:latin typeface="Arial" pitchFamily="34" charset="0"/>
                <a:cs typeface="Arial" pitchFamily="34" charset="0"/>
              </a:rPr>
              <a:t>Tailor your resume to the job you are applying to</a:t>
            </a:r>
          </a:p>
          <a:p>
            <a:endParaRPr lang="en-US" dirty="0" smtClean="0">
              <a:latin typeface="Arial" pitchFamily="34" charset="0"/>
              <a:cs typeface="Arial" pitchFamily="34" charset="0"/>
            </a:endParaRPr>
          </a:p>
          <a:p>
            <a:r>
              <a:rPr lang="en-US" dirty="0" smtClean="0">
                <a:latin typeface="Arial" pitchFamily="34" charset="0"/>
                <a:cs typeface="Arial" pitchFamily="34" charset="0"/>
              </a:rPr>
              <a:t>Highlight specific skills, experience and knowledge required for the job that you have</a:t>
            </a:r>
          </a:p>
          <a:p>
            <a:pPr marL="0" indent="0">
              <a:buNone/>
            </a:pPr>
            <a:endParaRPr lang="en-US" dirty="0" smtClean="0">
              <a:latin typeface="Arial" pitchFamily="34" charset="0"/>
              <a:cs typeface="Arial" pitchFamily="34" charset="0"/>
            </a:endParaRPr>
          </a:p>
          <a:p>
            <a:r>
              <a:rPr lang="en-US" dirty="0" smtClean="0">
                <a:latin typeface="Arial" pitchFamily="34" charset="0"/>
                <a:cs typeface="Arial" pitchFamily="34" charset="0"/>
              </a:rPr>
              <a:t>Use the resume to show how you meet the requirements using their wording</a:t>
            </a:r>
          </a:p>
          <a:p>
            <a:endParaRPr lang="en-US" dirty="0">
              <a:latin typeface="Arial" pitchFamily="34" charset="0"/>
              <a:cs typeface="Arial" pitchFamily="34" charset="0"/>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2749"/>
    </mc:Choice>
    <mc:Fallback xmlns="">
      <p:transition spd="slow" advTm="32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b="1" cap="none" dirty="0" smtClean="0">
                <a:solidFill>
                  <a:schemeClr val="tx1"/>
                </a:solidFill>
                <a:latin typeface="Arial" panose="020B0604020202020204" pitchFamily="34" charset="0"/>
                <a:cs typeface="Arial" panose="020B0604020202020204" pitchFamily="34" charset="0"/>
              </a:rPr>
              <a:t>First Impressions Matter!</a:t>
            </a:r>
            <a:br>
              <a:rPr lang="en-US" b="1" cap="none" dirty="0" smtClean="0">
                <a:solidFill>
                  <a:schemeClr val="tx1"/>
                </a:solidFill>
                <a:latin typeface="Arial" panose="020B0604020202020204" pitchFamily="34" charset="0"/>
                <a:cs typeface="Arial" panose="020B0604020202020204" pitchFamily="34" charset="0"/>
              </a:rPr>
            </a:br>
            <a:r>
              <a:rPr lang="en-US" b="1" cap="none" dirty="0" smtClean="0">
                <a:solidFill>
                  <a:schemeClr val="tx1"/>
                </a:solidFill>
                <a:latin typeface="Arial" panose="020B0604020202020204" pitchFamily="34" charset="0"/>
                <a:cs typeface="Arial" panose="020B0604020202020204" pitchFamily="34" charset="0"/>
              </a:rPr>
              <a:t>Good Resumes</a:t>
            </a:r>
            <a:endParaRPr lang="en-US" b="1" cap="none" dirty="0">
              <a:solidFill>
                <a:schemeClr val="tx1"/>
              </a:solidFill>
              <a:latin typeface="Arial" panose="020B0604020202020204" pitchFamily="34" charset="0"/>
              <a:cs typeface="Arial" panose="020B0604020202020204" pitchFamily="34" charset="0"/>
            </a:endParaRPr>
          </a:p>
        </p:txBody>
      </p:sp>
      <p:pic>
        <p:nvPicPr>
          <p:cNvPr id="2052" name="Picture 4" descr="https://www.cpresumes.com/formats/targeted-resum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6512" y="1752600"/>
            <a:ext cx="2972955" cy="39243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scribe Yourself Words Resume Archives Template Win W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1752600"/>
            <a:ext cx="3048000" cy="394447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066800" y="2924734"/>
            <a:ext cx="609600" cy="1799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1260554"/>
      </p:ext>
    </p:extLst>
  </p:cSld>
  <p:clrMapOvr>
    <a:masterClrMapping/>
  </p:clrMapOvr>
  <mc:AlternateContent xmlns:mc="http://schemas.openxmlformats.org/markup-compatibility/2006" xmlns:p14="http://schemas.microsoft.com/office/powerpoint/2010/main">
    <mc:Choice Requires="p14">
      <p:transition spd="slow" p14:dur="2000" advTm="57796"/>
    </mc:Choice>
    <mc:Fallback xmlns="">
      <p:transition spd="slow" advTm="5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b="1" cap="none" dirty="0">
                <a:solidFill>
                  <a:schemeClr val="tx1"/>
                </a:solidFill>
                <a:latin typeface="Arial" panose="020B0604020202020204" pitchFamily="34" charset="0"/>
                <a:cs typeface="Arial" panose="020B0604020202020204" pitchFamily="34" charset="0"/>
              </a:rPr>
              <a:t>First Impressions Matter! </a:t>
            </a:r>
            <a:r>
              <a:rPr lang="en-US" b="1" cap="none" dirty="0" smtClean="0">
                <a:solidFill>
                  <a:schemeClr val="tx1"/>
                </a:solidFill>
                <a:latin typeface="Arial" panose="020B0604020202020204" pitchFamily="34" charset="0"/>
                <a:cs typeface="Arial" panose="020B0604020202020204" pitchFamily="34" charset="0"/>
              </a:rPr>
              <a:t/>
            </a:r>
            <a:br>
              <a:rPr lang="en-US" b="1" cap="none" dirty="0" smtClean="0">
                <a:solidFill>
                  <a:schemeClr val="tx1"/>
                </a:solidFill>
                <a:latin typeface="Arial" panose="020B0604020202020204" pitchFamily="34" charset="0"/>
                <a:cs typeface="Arial" panose="020B0604020202020204" pitchFamily="34" charset="0"/>
              </a:rPr>
            </a:br>
            <a:r>
              <a:rPr lang="en-US" b="1" cap="none" dirty="0" smtClean="0">
                <a:solidFill>
                  <a:schemeClr val="tx1"/>
                </a:solidFill>
                <a:latin typeface="Arial" panose="020B0604020202020204" pitchFamily="34" charset="0"/>
                <a:cs typeface="Arial" panose="020B0604020202020204" pitchFamily="34" charset="0"/>
              </a:rPr>
              <a:t>Bad Resumes</a:t>
            </a:r>
            <a:endParaRPr lang="en-US" b="1" cap="none"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066800" y="2924734"/>
            <a:ext cx="609600" cy="1799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Bad Resu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752599"/>
            <a:ext cx="3276600" cy="39243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4.bp.blogspot.com/_S0OjJRXUMOY/TKE07YuvNKI/AAAAAAAABig/kcu91lZLObQ/s1600/b.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54" t="2262" r="2554" b="-2262"/>
          <a:stretch/>
        </p:blipFill>
        <p:spPr bwMode="auto">
          <a:xfrm>
            <a:off x="5029200" y="1722715"/>
            <a:ext cx="3086100" cy="4210051"/>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14534555"/>
      </p:ext>
    </p:extLst>
  </p:cSld>
  <p:clrMapOvr>
    <a:masterClrMapping/>
  </p:clrMapOvr>
  <mc:AlternateContent xmlns:mc="http://schemas.openxmlformats.org/markup-compatibility/2006" xmlns:p14="http://schemas.microsoft.com/office/powerpoint/2010/main">
    <mc:Choice Requires="p14">
      <p:transition spd="slow" p14:dur="2000" advTm="17534"/>
    </mc:Choice>
    <mc:Fallback xmlns="">
      <p:transition spd="slow" advTm="1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434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b="1" cap="none" dirty="0" smtClean="0">
                <a:solidFill>
                  <a:schemeClr val="tx1"/>
                </a:solidFill>
                <a:latin typeface="Arial" panose="020B0604020202020204" pitchFamily="34" charset="0"/>
                <a:cs typeface="Arial" panose="020B0604020202020204" pitchFamily="34" charset="0"/>
              </a:rPr>
              <a:t>Format and Length</a:t>
            </a:r>
            <a:endParaRPr lang="en-US" b="1" cap="none"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457200" y="1600200"/>
            <a:ext cx="7467600" cy="4114800"/>
          </a:xfrm>
        </p:spPr>
        <p:txBody>
          <a:bodyPr>
            <a:normAutofit/>
          </a:bodyPr>
          <a:lstStyle/>
          <a:p>
            <a:r>
              <a:rPr lang="en-US" b="1" dirty="0" smtClean="0">
                <a:latin typeface="Arial" panose="020B0604020202020204" pitchFamily="34" charset="0"/>
                <a:cs typeface="Arial" panose="020B0604020202020204" pitchFamily="34" charset="0"/>
              </a:rPr>
              <a:t>Formatting</a:t>
            </a:r>
            <a:r>
              <a:rPr lang="en-US"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Clean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easy to read</a:t>
            </a:r>
          </a:p>
          <a:p>
            <a:pPr lvl="1"/>
            <a:r>
              <a:rPr lang="en-US" dirty="0" smtClean="0">
                <a:latin typeface="Arial" panose="020B0604020202020204" pitchFamily="34" charset="0"/>
                <a:cs typeface="Arial" panose="020B0604020202020204" pitchFamily="34" charset="0"/>
              </a:rPr>
              <a:t>Enough white </a:t>
            </a:r>
            <a:r>
              <a:rPr lang="en-US" dirty="0">
                <a:latin typeface="Arial" panose="020B0604020202020204" pitchFamily="34" charset="0"/>
                <a:cs typeface="Arial" panose="020B0604020202020204" pitchFamily="34" charset="0"/>
              </a:rPr>
              <a:t>space </a:t>
            </a:r>
            <a:r>
              <a:rPr lang="en-US" dirty="0" smtClean="0">
                <a:latin typeface="Arial" panose="020B0604020202020204" pitchFamily="34" charset="0"/>
                <a:cs typeface="Arial" panose="020B0604020202020204" pitchFamily="34" charset="0"/>
              </a:rPr>
              <a:t>but not too much</a:t>
            </a:r>
          </a:p>
          <a:p>
            <a:pPr lvl="1"/>
            <a:r>
              <a:rPr lang="en-US" dirty="0" smtClean="0">
                <a:latin typeface="Arial" panose="020B0604020202020204" pitchFamily="34" charset="0"/>
                <a:cs typeface="Arial" panose="020B0604020202020204" pitchFamily="34" charset="0"/>
              </a:rPr>
              <a:t>Consistent font (Arial, size 11 or 12)</a:t>
            </a:r>
          </a:p>
          <a:p>
            <a:endParaRPr lang="en-US" dirty="0" smtClean="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Length</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Typically one page for college students and recent graduates (</a:t>
            </a:r>
            <a:r>
              <a:rPr lang="en-US" i="1" dirty="0" smtClean="0">
                <a:latin typeface="Arial" panose="020B0604020202020204" pitchFamily="34" charset="0"/>
                <a:cs typeface="Arial" panose="020B0604020202020204" pitchFamily="34" charset="0"/>
              </a:rPr>
              <a:t>there are exceptions)</a:t>
            </a:r>
          </a:p>
          <a:p>
            <a:pPr lvl="1"/>
            <a:r>
              <a:rPr lang="en-US" dirty="0" smtClean="0">
                <a:latin typeface="Arial" panose="020B0604020202020204" pitchFamily="34" charset="0"/>
                <a:cs typeface="Arial" panose="020B0604020202020204" pitchFamily="34" charset="0"/>
              </a:rPr>
              <a:t>Focus on quality and relevance of information, not on length</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23" name="Audio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2962358"/>
      </p:ext>
    </p:extLst>
  </p:cSld>
  <p:clrMapOvr>
    <a:masterClrMapping/>
  </p:clrMapOvr>
  <mc:AlternateContent xmlns:mc="http://schemas.openxmlformats.org/markup-compatibility/2006" xmlns:p14="http://schemas.microsoft.com/office/powerpoint/2010/main">
    <mc:Choice Requires="p14">
      <p:transition spd="slow" p14:dur="2000" advTm="68492"/>
    </mc:Choice>
    <mc:Fallback xmlns="">
      <p:transition spd="slow" advTm="68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b="1" cap="none" dirty="0" smtClean="0">
                <a:solidFill>
                  <a:schemeClr val="tx1"/>
                </a:solidFill>
                <a:latin typeface="Arial" panose="020B0604020202020204" pitchFamily="34" charset="0"/>
                <a:cs typeface="Arial" panose="020B0604020202020204" pitchFamily="34" charset="0"/>
              </a:rPr>
              <a:t>Contact Information/Heading</a:t>
            </a:r>
            <a:endParaRPr lang="en-US" b="1" cap="none"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p:txBody>
          <a:bodyPr>
            <a:normAutofit/>
          </a:bodyPr>
          <a:lstStyle/>
          <a:p>
            <a:r>
              <a:rPr lang="en-US" sz="1800" b="1" dirty="0">
                <a:latin typeface="Arial" panose="020B0604020202020204" pitchFamily="34" charset="0"/>
                <a:cs typeface="Arial" panose="020B0604020202020204" pitchFamily="34" charset="0"/>
              </a:rPr>
              <a:t>Contact information:</a:t>
            </a:r>
            <a:r>
              <a:rPr lang="en-US" sz="1800" dirty="0">
                <a:latin typeface="Arial" panose="020B0604020202020204" pitchFamily="34" charset="0"/>
                <a:cs typeface="Arial" panose="020B0604020202020204" pitchFamily="34" charset="0"/>
              </a:rPr>
              <a:t>  </a:t>
            </a:r>
            <a:endParaRPr lang="en-US" sz="1800" dirty="0" smtClean="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Address </a:t>
            </a:r>
            <a:r>
              <a:rPr lang="en-US" sz="1600" dirty="0" smtClean="0">
                <a:latin typeface="Arial" panose="020B0604020202020204" pitchFamily="34" charset="0"/>
                <a:cs typeface="Arial" panose="020B0604020202020204" pitchFamily="34" charset="0"/>
              </a:rPr>
              <a:t>(Don’t </a:t>
            </a:r>
            <a:r>
              <a:rPr lang="en-US" sz="1600" dirty="0">
                <a:latin typeface="Arial" panose="020B0604020202020204" pitchFamily="34" charset="0"/>
                <a:cs typeface="Arial" panose="020B0604020202020204" pitchFamily="34" charset="0"/>
              </a:rPr>
              <a:t>include </a:t>
            </a:r>
            <a:r>
              <a:rPr lang="en-US" sz="1600" dirty="0" smtClean="0">
                <a:latin typeface="Arial" panose="020B0604020202020204" pitchFamily="34" charset="0"/>
                <a:cs typeface="Arial" panose="020B0604020202020204" pitchFamily="34" charset="0"/>
              </a:rPr>
              <a:t>country)</a:t>
            </a:r>
          </a:p>
          <a:p>
            <a:pPr lvl="1"/>
            <a:r>
              <a:rPr lang="en-US" sz="1600" dirty="0" smtClean="0">
                <a:latin typeface="Arial" panose="020B0604020202020204" pitchFamily="34" charset="0"/>
                <a:cs typeface="Arial" panose="020B0604020202020204" pitchFamily="34" charset="0"/>
              </a:rPr>
              <a:t>Professional </a:t>
            </a:r>
            <a:r>
              <a:rPr lang="en-US" sz="1600" dirty="0">
                <a:latin typeface="Arial" panose="020B0604020202020204" pitchFamily="34" charset="0"/>
                <a:cs typeface="Arial" panose="020B0604020202020204" pitchFamily="34" charset="0"/>
              </a:rPr>
              <a:t>Email Address</a:t>
            </a:r>
          </a:p>
          <a:p>
            <a:pPr lvl="1"/>
            <a:r>
              <a:rPr lang="en-US" sz="1600" dirty="0" smtClean="0">
                <a:latin typeface="Arial" panose="020B0604020202020204" pitchFamily="34" charset="0"/>
                <a:cs typeface="Arial" panose="020B0604020202020204" pitchFamily="34" charset="0"/>
              </a:rPr>
              <a:t>Phone #</a:t>
            </a:r>
          </a:p>
          <a:p>
            <a:pPr marL="0" indent="0">
              <a:buNone/>
            </a:pPr>
            <a:endParaRPr lang="en-US" sz="100" dirty="0" smtClean="0">
              <a:latin typeface="Arial" panose="020B0604020202020204" pitchFamily="34" charset="0"/>
              <a:cs typeface="Arial" panose="020B0604020202020204" pitchFamily="34" charset="0"/>
            </a:endParaRPr>
          </a:p>
          <a:p>
            <a:pPr marL="0" indent="0" algn="ctr">
              <a:buNone/>
            </a:pPr>
            <a:endParaRPr lang="en-US" sz="1050" b="1" dirty="0" smtClean="0">
              <a:latin typeface="Arial" panose="020B0604020202020204" pitchFamily="34" charset="0"/>
              <a:cs typeface="Arial" panose="020B0604020202020204" pitchFamily="34" charset="0"/>
            </a:endParaRPr>
          </a:p>
          <a:p>
            <a:pPr marL="0" indent="0" algn="ctr">
              <a:buNone/>
            </a:pPr>
            <a:r>
              <a:rPr lang="en-US" sz="1050" i="1" dirty="0" smtClean="0">
                <a:latin typeface="Arial" panose="020B0604020202020204" pitchFamily="34" charset="0"/>
                <a:cs typeface="Arial" panose="020B0604020202020204" pitchFamily="34" charset="0"/>
              </a:rPr>
              <a:t>Examples:</a:t>
            </a:r>
          </a:p>
          <a:p>
            <a:pPr marL="0" indent="0" algn="ctr">
              <a:buNone/>
            </a:pPr>
            <a:endParaRPr lang="en-US" sz="1600" b="1" dirty="0">
              <a:latin typeface="Arial" panose="020B0604020202020204" pitchFamily="34" charset="0"/>
              <a:cs typeface="Arial" panose="020B0604020202020204" pitchFamily="34" charset="0"/>
            </a:endParaRPr>
          </a:p>
          <a:p>
            <a:pPr marL="0" indent="0" algn="ctr">
              <a:spcBef>
                <a:spcPts val="0"/>
              </a:spcBef>
              <a:buNone/>
            </a:pPr>
            <a:r>
              <a:rPr lang="en-US" sz="1800" b="1" dirty="0" smtClean="0">
                <a:latin typeface="Arial" panose="020B0604020202020204" pitchFamily="34" charset="0"/>
                <a:cs typeface="Arial" panose="020B0604020202020204" pitchFamily="34" charset="0"/>
              </a:rPr>
              <a:t>Ronald E. Pleban</a:t>
            </a:r>
          </a:p>
          <a:p>
            <a:pPr marL="0" indent="0" algn="ctr">
              <a:spcBef>
                <a:spcPts val="0"/>
              </a:spcBef>
              <a:buNone/>
            </a:pPr>
            <a:r>
              <a:rPr lang="en-US" sz="1200" dirty="0" smtClean="0">
                <a:latin typeface="Arial" panose="020B0604020202020204" pitchFamily="34" charset="0"/>
                <a:cs typeface="Arial" panose="020B0604020202020204" pitchFamily="34" charset="0"/>
              </a:rPr>
              <a:t>97 Main Street, Cobleskill, NY 12043</a:t>
            </a:r>
          </a:p>
          <a:p>
            <a:pPr marL="0" indent="0" algn="ctr">
              <a:spcBef>
                <a:spcPts val="0"/>
              </a:spcBef>
              <a:buNone/>
            </a:pPr>
            <a:r>
              <a:rPr lang="en-US" sz="1200" dirty="0" smtClean="0">
                <a:latin typeface="Arial" panose="020B0604020202020204" pitchFamily="34" charset="0"/>
                <a:cs typeface="Arial" panose="020B0604020202020204" pitchFamily="34" charset="0"/>
              </a:rPr>
              <a:t>plebanre@cobleskill.edu</a:t>
            </a:r>
          </a:p>
          <a:p>
            <a:pPr marL="0" indent="0" algn="ctr">
              <a:spcBef>
                <a:spcPts val="0"/>
              </a:spcBef>
              <a:buNone/>
            </a:pPr>
            <a:r>
              <a:rPr lang="en-US" sz="1200" dirty="0" smtClean="0">
                <a:latin typeface="Arial" panose="020B0604020202020204" pitchFamily="34" charset="0"/>
                <a:cs typeface="Arial" panose="020B0604020202020204" pitchFamily="34" charset="0"/>
              </a:rPr>
              <a:t>(518) 255-5624</a:t>
            </a:r>
          </a:p>
          <a:p>
            <a:pPr marL="0" indent="0" algn="ctr">
              <a:buNone/>
            </a:pPr>
            <a:endParaRPr lang="en-US" sz="400" dirty="0" smtClean="0">
              <a:latin typeface="Arial" panose="020B0604020202020204" pitchFamily="34" charset="0"/>
              <a:cs typeface="Arial" panose="020B0604020202020204" pitchFamily="34" charset="0"/>
            </a:endParaRPr>
          </a:p>
          <a:p>
            <a:pPr marL="0" indent="0" algn="ctr">
              <a:buNone/>
            </a:pPr>
            <a:endParaRPr lang="en-US" sz="400" dirty="0" smtClean="0">
              <a:latin typeface="Arial" panose="020B0604020202020204" pitchFamily="34" charset="0"/>
              <a:cs typeface="Arial" panose="020B0604020202020204" pitchFamily="34" charset="0"/>
            </a:endParaRPr>
          </a:p>
          <a:p>
            <a:pPr marL="0" indent="0" algn="ctr">
              <a:buNone/>
            </a:pPr>
            <a:endParaRPr lang="en-US" sz="400" dirty="0">
              <a:latin typeface="Arial" panose="020B0604020202020204" pitchFamily="34" charset="0"/>
              <a:cs typeface="Arial" panose="020B0604020202020204" pitchFamily="34" charset="0"/>
            </a:endParaRPr>
          </a:p>
          <a:p>
            <a:pPr marL="0" indent="0" algn="ctr">
              <a:buNone/>
            </a:pPr>
            <a:endParaRPr lang="en-US" sz="400" dirty="0">
              <a:latin typeface="Arial" panose="020B0604020202020204" pitchFamily="34" charset="0"/>
              <a:cs typeface="Arial" panose="020B0604020202020204" pitchFamily="34" charset="0"/>
            </a:endParaRPr>
          </a:p>
          <a:p>
            <a:pPr marL="0" indent="0" algn="ctr">
              <a:spcBef>
                <a:spcPts val="0"/>
              </a:spcBef>
              <a:buNone/>
            </a:pPr>
            <a:r>
              <a:rPr lang="en-US" sz="1800" b="1" dirty="0" smtClean="0">
                <a:latin typeface="Arial" panose="020B0604020202020204" pitchFamily="34" charset="0"/>
                <a:cs typeface="Arial" panose="020B0604020202020204" pitchFamily="34" charset="0"/>
              </a:rPr>
              <a:t>Ronald E. Pleban</a:t>
            </a:r>
          </a:p>
          <a:p>
            <a:pPr marL="0" indent="0" algn="ctr">
              <a:spcBef>
                <a:spcPts val="0"/>
              </a:spcBef>
              <a:buNone/>
            </a:pPr>
            <a:r>
              <a:rPr lang="en-US" sz="1200" dirty="0" smtClean="0">
                <a:latin typeface="Arial" panose="020B0604020202020204" pitchFamily="34" charset="0"/>
                <a:cs typeface="Arial" panose="020B0604020202020204" pitchFamily="34" charset="0"/>
              </a:rPr>
              <a:t>plebanre@cobleskill.edu</a:t>
            </a:r>
          </a:p>
          <a:p>
            <a:pPr marL="0" indent="0" algn="ctr">
              <a:spcBef>
                <a:spcPts val="0"/>
              </a:spcBef>
              <a:buNone/>
            </a:pPr>
            <a:r>
              <a:rPr lang="en-US" sz="1200" dirty="0" smtClean="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518) </a:t>
            </a:r>
            <a:r>
              <a:rPr lang="en-US" sz="1200" dirty="0" smtClean="0">
                <a:latin typeface="Arial" panose="020B0604020202020204" pitchFamily="34" charset="0"/>
                <a:cs typeface="Arial" panose="020B0604020202020204" pitchFamily="34" charset="0"/>
              </a:rPr>
              <a:t>255-5624</a:t>
            </a:r>
          </a:p>
          <a:p>
            <a:pPr marL="0" indent="0" algn="ctr">
              <a:spcBef>
                <a:spcPts val="0"/>
              </a:spcBef>
              <a:buNone/>
            </a:pPr>
            <a:endParaRPr lang="en-US" sz="400" dirty="0" smtClean="0">
              <a:latin typeface="Arial" panose="020B0604020202020204" pitchFamily="34" charset="0"/>
              <a:cs typeface="Arial" panose="020B0604020202020204" pitchFamily="34" charset="0"/>
            </a:endParaRPr>
          </a:p>
          <a:p>
            <a:pPr marL="0" indent="0">
              <a:spcBef>
                <a:spcPts val="0"/>
              </a:spcBef>
              <a:buNone/>
            </a:pPr>
            <a:r>
              <a:rPr lang="en-US" sz="1200" b="1" dirty="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              College Address			                     Permanent Address</a:t>
            </a:r>
            <a:endParaRPr lang="en-US" sz="400" dirty="0" smtClean="0">
              <a:latin typeface="Arial" panose="020B0604020202020204" pitchFamily="34" charset="0"/>
              <a:cs typeface="Arial" panose="020B0604020202020204" pitchFamily="34" charset="0"/>
            </a:endParaRPr>
          </a:p>
          <a:p>
            <a:pPr marL="0" indent="0">
              <a:spcBef>
                <a:spcPts val="0"/>
              </a:spcBef>
              <a:buNone/>
            </a:pPr>
            <a:r>
              <a:rPr lang="en-US" sz="1200" b="1" dirty="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142 Schenectady Avenue, </a:t>
            </a:r>
            <a:r>
              <a:rPr lang="en-US" sz="1200" dirty="0" err="1" smtClean="0">
                <a:latin typeface="Arial" panose="020B0604020202020204" pitchFamily="34" charset="0"/>
                <a:cs typeface="Arial" panose="020B0604020202020204" pitchFamily="34" charset="0"/>
              </a:rPr>
              <a:t>Bouck</a:t>
            </a:r>
            <a:r>
              <a:rPr lang="en-US" sz="1200" dirty="0" smtClean="0">
                <a:latin typeface="Arial" panose="020B0604020202020204" pitchFamily="34" charset="0"/>
                <a:cs typeface="Arial" panose="020B0604020202020204" pitchFamily="34" charset="0"/>
              </a:rPr>
              <a:t> Hall Box 1234		          97 Main Street</a:t>
            </a:r>
          </a:p>
          <a:p>
            <a:pPr marL="0" indent="0">
              <a:spcBef>
                <a:spcPts val="0"/>
              </a:spcBef>
              <a:buNone/>
            </a:pPr>
            <a:r>
              <a:rPr lang="en-US" sz="1200" b="1" dirty="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Cobleskill, NY 12043				 </a:t>
            </a:r>
            <a:r>
              <a:rPr lang="en-US" sz="1200" dirty="0">
                <a:latin typeface="Arial" panose="020B0604020202020204" pitchFamily="34" charset="0"/>
                <a:cs typeface="Arial" panose="020B0604020202020204" pitchFamily="34" charset="0"/>
              </a:rPr>
              <a:t>Cobleskill, NY 12043</a:t>
            </a:r>
            <a:endParaRPr lang="en-US" sz="1200" dirty="0" smtClean="0">
              <a:latin typeface="Arial" panose="020B0604020202020204" pitchFamily="34" charset="0"/>
              <a:cs typeface="Arial" panose="020B0604020202020204" pitchFamily="34" charset="0"/>
            </a:endParaRPr>
          </a:p>
        </p:txBody>
      </p:sp>
      <p:sp>
        <p:nvSpPr>
          <p:cNvPr id="5" name="Rectangle 4"/>
          <p:cNvSpPr/>
          <p:nvPr/>
        </p:nvSpPr>
        <p:spPr>
          <a:xfrm>
            <a:off x="533400" y="6172200"/>
            <a:ext cx="7696200" cy="215444"/>
          </a:xfrm>
          <a:prstGeom prst="rect">
            <a:avLst/>
          </a:prstGeom>
        </p:spPr>
        <p:txBody>
          <a:bodyPr wrap="square">
            <a:spAutoFit/>
          </a:bodyPr>
          <a:lstStyle/>
          <a:p>
            <a:pPr algn="ctr"/>
            <a:r>
              <a:rPr lang="en-US" sz="800" dirty="0"/>
              <a:t>___________________________________________________________________________________________________________________________</a:t>
            </a:r>
          </a:p>
        </p:txBody>
      </p:sp>
      <p:sp>
        <p:nvSpPr>
          <p:cNvPr id="6" name="Rectangle 5"/>
          <p:cNvSpPr/>
          <p:nvPr/>
        </p:nvSpPr>
        <p:spPr>
          <a:xfrm>
            <a:off x="457200" y="4432756"/>
            <a:ext cx="7696200" cy="215444"/>
          </a:xfrm>
          <a:prstGeom prst="rect">
            <a:avLst/>
          </a:prstGeom>
        </p:spPr>
        <p:txBody>
          <a:bodyPr wrap="square">
            <a:spAutoFit/>
          </a:bodyPr>
          <a:lstStyle/>
          <a:p>
            <a:pPr algn="ctr"/>
            <a:r>
              <a:rPr lang="en-US" sz="800" dirty="0"/>
              <a:t>___________________________________________________________________________________________________________________________</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6829095"/>
      </p:ext>
    </p:extLst>
  </p:cSld>
  <p:clrMapOvr>
    <a:masterClrMapping/>
  </p:clrMapOvr>
  <mc:AlternateContent xmlns:mc="http://schemas.openxmlformats.org/markup-compatibility/2006" xmlns:p14="http://schemas.microsoft.com/office/powerpoint/2010/main">
    <mc:Choice Requires="p14">
      <p:transition spd="slow" p14:dur="2000" advTm="58720"/>
    </mc:Choice>
    <mc:Fallback xmlns="">
      <p:transition spd="slow" advTm="58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lgn="ctr"/>
            <a:r>
              <a:rPr lang="en-US" b="1" cap="none" dirty="0" smtClean="0">
                <a:solidFill>
                  <a:schemeClr val="tx1"/>
                </a:solidFill>
                <a:latin typeface="Arial" panose="020B0604020202020204" pitchFamily="34" charset="0"/>
                <a:cs typeface="Arial" panose="020B0604020202020204" pitchFamily="34" charset="0"/>
              </a:rPr>
              <a:t>Objective Statement…</a:t>
            </a:r>
            <a:endParaRPr lang="en-US" b="1" cap="none" dirty="0">
              <a:solidFill>
                <a:schemeClr val="tx1"/>
              </a:solidFill>
              <a:latin typeface="Arial" panose="020B0604020202020204" pitchFamily="34" charset="0"/>
              <a:cs typeface="Arial" panose="020B0604020202020204" pitchFamily="34" charset="0"/>
            </a:endParaRPr>
          </a:p>
        </p:txBody>
      </p:sp>
      <p:pic>
        <p:nvPicPr>
          <p:cNvPr id="7174" name="Picture 6" descr="Image result for DO N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828800"/>
            <a:ext cx="3200400" cy="401531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10167373"/>
      </p:ext>
    </p:extLst>
  </p:cSld>
  <p:clrMapOvr>
    <a:masterClrMapping/>
  </p:clrMapOvr>
  <mc:AlternateContent xmlns:mc="http://schemas.openxmlformats.org/markup-compatibility/2006" xmlns:p14="http://schemas.microsoft.com/office/powerpoint/2010/main">
    <mc:Choice Requires="p14">
      <p:transition spd="slow" p14:dur="2000" advTm="21425"/>
    </mc:Choice>
    <mc:Fallback xmlns="">
      <p:transition spd="slow" advTm="21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5"/>
</p:tagLst>
</file>

<file path=ppt/tags/tag2.xml><?xml version="1.0" encoding="utf-8"?>
<p:tagLst xmlns:a="http://schemas.openxmlformats.org/drawingml/2006/main" xmlns:r="http://schemas.openxmlformats.org/officeDocument/2006/relationships" xmlns:p="http://schemas.openxmlformats.org/presentationml/2006/main">
  <p:tag name="TIMING" val="|1|0.7|0.7"/>
</p:tagLst>
</file>

<file path=ppt/tags/tag3.xml><?xml version="1.0" encoding="utf-8"?>
<p:tagLst xmlns:a="http://schemas.openxmlformats.org/drawingml/2006/main" xmlns:r="http://schemas.openxmlformats.org/officeDocument/2006/relationships" xmlns:p="http://schemas.openxmlformats.org/presentationml/2006/main">
  <p:tag name="TIMING" val="|1.3|1.1"/>
</p:tagLst>
</file>

<file path=ppt/tags/tag4.xml><?xml version="1.0" encoding="utf-8"?>
<p:tagLst xmlns:a="http://schemas.openxmlformats.org/drawingml/2006/main" xmlns:r="http://schemas.openxmlformats.org/officeDocument/2006/relationships" xmlns:p="http://schemas.openxmlformats.org/presentationml/2006/main">
  <p:tag name="TIMING" val="|1.3|0.6|0.5|1.1|0.8|1.4"/>
</p:tagLst>
</file>

<file path=ppt/tags/tag5.xml><?xml version="1.0" encoding="utf-8"?>
<p:tagLst xmlns:a="http://schemas.openxmlformats.org/drawingml/2006/main" xmlns:r="http://schemas.openxmlformats.org/officeDocument/2006/relationships" xmlns:p="http://schemas.openxmlformats.org/presentationml/2006/main">
  <p:tag name="TIMING" val="|2.2|1.2|1|0.8|0.8|0.4|0.7|0.8|6.3"/>
</p:tagLst>
</file>

<file path=ppt/tags/tag6.xml><?xml version="1.0" encoding="utf-8"?>
<p:tagLst xmlns:a="http://schemas.openxmlformats.org/drawingml/2006/main" xmlns:r="http://schemas.openxmlformats.org/officeDocument/2006/relationships" xmlns:p="http://schemas.openxmlformats.org/presentationml/2006/main">
  <p:tag name="TIMING" val="|1.1"/>
</p:tagLst>
</file>

<file path=ppt/tags/tag7.xml><?xml version="1.0" encoding="utf-8"?>
<p:tagLst xmlns:a="http://schemas.openxmlformats.org/drawingml/2006/main" xmlns:r="http://schemas.openxmlformats.org/officeDocument/2006/relationships" xmlns:p="http://schemas.openxmlformats.org/presentationml/2006/main">
  <p:tag name="TIMING" val="|7.9|4|3.3"/>
</p:tagLst>
</file>

<file path=ppt/tags/tag8.xml><?xml version="1.0" encoding="utf-8"?>
<p:tagLst xmlns:a="http://schemas.openxmlformats.org/drawingml/2006/main" xmlns:r="http://schemas.openxmlformats.org/officeDocument/2006/relationships" xmlns:p="http://schemas.openxmlformats.org/presentationml/2006/main">
  <p:tag name="TIMING" val="|0.7|2.1|1.6|0.6|1|0.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2727</TotalTime>
  <Words>3243</Words>
  <Application>Microsoft Office PowerPoint</Application>
  <PresentationFormat>On-screen Show (4:3)</PresentationFormat>
  <Paragraphs>226</Paragraphs>
  <Slides>21</Slides>
  <Notes>21</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Century Schoolbook</vt:lpstr>
      <vt:lpstr>Courier New</vt:lpstr>
      <vt:lpstr>Wingdings</vt:lpstr>
      <vt:lpstr>Wingdings 2</vt:lpstr>
      <vt:lpstr>Oriel</vt:lpstr>
      <vt:lpstr>Resume Writing</vt:lpstr>
      <vt:lpstr>What is the purpose of a resume?</vt:lpstr>
      <vt:lpstr>PowerPoint Presentation</vt:lpstr>
      <vt:lpstr>#1 Resume Writing Tip</vt:lpstr>
      <vt:lpstr>First Impressions Matter! Good Resumes</vt:lpstr>
      <vt:lpstr>First Impressions Matter!  Bad Resumes</vt:lpstr>
      <vt:lpstr>Format and Length</vt:lpstr>
      <vt:lpstr>Contact Information/Heading</vt:lpstr>
      <vt:lpstr>Objective Statement…</vt:lpstr>
      <vt:lpstr>Summary of Qualifications</vt:lpstr>
      <vt:lpstr>Education</vt:lpstr>
      <vt:lpstr>Relevant Courses</vt:lpstr>
      <vt:lpstr>Experiences</vt:lpstr>
      <vt:lpstr>Example:</vt:lpstr>
      <vt:lpstr>Example:</vt:lpstr>
      <vt:lpstr>Other Sections to Consider</vt:lpstr>
      <vt:lpstr>PowerPoint Presentation</vt:lpstr>
      <vt:lpstr>Additional Tips</vt:lpstr>
      <vt:lpstr>Additional Tips</vt:lpstr>
      <vt:lpstr>Additional Tips</vt:lpstr>
      <vt:lpstr>Come See us at the  Student Success Center!</vt:lpstr>
    </vt:vector>
  </TitlesOfParts>
  <Company>SUNY Cobleskill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SUNY Cobleskill</dc:creator>
  <cp:lastModifiedBy>Pesta, Donna</cp:lastModifiedBy>
  <cp:revision>141</cp:revision>
  <cp:lastPrinted>2016-12-21T19:37:41Z</cp:lastPrinted>
  <dcterms:created xsi:type="dcterms:W3CDTF">2009-07-14T14:07:46Z</dcterms:created>
  <dcterms:modified xsi:type="dcterms:W3CDTF">2018-01-31T20:53:36Z</dcterms:modified>
</cp:coreProperties>
</file>