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8"/>
  </p:notesMasterIdLst>
  <p:handoutMasterIdLst>
    <p:handoutMasterId r:id="rId39"/>
  </p:handoutMasterIdLst>
  <p:sldIdLst>
    <p:sldId id="331" r:id="rId2"/>
    <p:sldId id="396" r:id="rId3"/>
    <p:sldId id="323" r:id="rId4"/>
    <p:sldId id="376" r:id="rId5"/>
    <p:sldId id="266" r:id="rId6"/>
    <p:sldId id="278" r:id="rId7"/>
    <p:sldId id="279" r:id="rId8"/>
    <p:sldId id="280" r:id="rId9"/>
    <p:sldId id="281" r:id="rId10"/>
    <p:sldId id="397" r:id="rId11"/>
    <p:sldId id="282" r:id="rId12"/>
    <p:sldId id="399" r:id="rId13"/>
    <p:sldId id="283" r:id="rId14"/>
    <p:sldId id="392" r:id="rId15"/>
    <p:sldId id="404" r:id="rId16"/>
    <p:sldId id="284" r:id="rId17"/>
    <p:sldId id="285" r:id="rId18"/>
    <p:sldId id="389" r:id="rId19"/>
    <p:sldId id="390" r:id="rId20"/>
    <p:sldId id="391" r:id="rId21"/>
    <p:sldId id="393" r:id="rId22"/>
    <p:sldId id="403" r:id="rId23"/>
    <p:sldId id="401" r:id="rId24"/>
    <p:sldId id="402" r:id="rId25"/>
    <p:sldId id="394" r:id="rId26"/>
    <p:sldId id="378" r:id="rId27"/>
    <p:sldId id="379" r:id="rId28"/>
    <p:sldId id="398" r:id="rId29"/>
    <p:sldId id="380" r:id="rId30"/>
    <p:sldId id="381" r:id="rId31"/>
    <p:sldId id="388" r:id="rId32"/>
    <p:sldId id="382" r:id="rId33"/>
    <p:sldId id="395" r:id="rId34"/>
    <p:sldId id="400" r:id="rId35"/>
    <p:sldId id="405" r:id="rId36"/>
    <p:sldId id="406"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0995"/>
    <a:srgbClr val="FF0066"/>
    <a:srgbClr val="507E59"/>
    <a:srgbClr val="C4670A"/>
    <a:srgbClr val="4742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322" y="7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45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6" tIns="46588" rIns="93176" bIns="46588"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3176" tIns="46588" rIns="93176" bIns="46588" rtlCol="0"/>
          <a:lstStyle>
            <a:lvl1pPr algn="r">
              <a:defRPr sz="1200"/>
            </a:lvl1pPr>
          </a:lstStyle>
          <a:p>
            <a:fld id="{AA3276C3-B835-4C9D-B50E-94D3C0DA78F5}" type="datetimeFigureOut">
              <a:rPr lang="en-US" smtClean="0"/>
              <a:t>7/31/2017</a:t>
            </a:fld>
            <a:endParaRPr lang="en-US"/>
          </a:p>
        </p:txBody>
      </p:sp>
      <p:sp>
        <p:nvSpPr>
          <p:cNvPr id="4" name="Footer Placeholder 3"/>
          <p:cNvSpPr>
            <a:spLocks noGrp="1"/>
          </p:cNvSpPr>
          <p:nvPr>
            <p:ph type="ftr" sz="quarter" idx="2"/>
          </p:nvPr>
        </p:nvSpPr>
        <p:spPr>
          <a:xfrm>
            <a:off x="0" y="8829966"/>
            <a:ext cx="3037840" cy="464820"/>
          </a:xfrm>
          <a:prstGeom prst="rect">
            <a:avLst/>
          </a:prstGeom>
        </p:spPr>
        <p:txBody>
          <a:bodyPr vert="horz" lIns="93176" tIns="46588" rIns="93176" bIns="46588"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6"/>
            <a:ext cx="3037840" cy="464820"/>
          </a:xfrm>
          <a:prstGeom prst="rect">
            <a:avLst/>
          </a:prstGeom>
        </p:spPr>
        <p:txBody>
          <a:bodyPr vert="horz" lIns="93176" tIns="46588" rIns="93176" bIns="46588" rtlCol="0" anchor="b"/>
          <a:lstStyle>
            <a:lvl1pPr algn="r">
              <a:defRPr sz="1200"/>
            </a:lvl1pPr>
          </a:lstStyle>
          <a:p>
            <a:fld id="{E463F26B-82BB-4245-A110-C9C47F961748}" type="slidenum">
              <a:rPr lang="en-US" smtClean="0"/>
              <a:t>‹#›</a:t>
            </a:fld>
            <a:endParaRPr lang="en-US"/>
          </a:p>
        </p:txBody>
      </p:sp>
    </p:spTree>
    <p:extLst>
      <p:ext uri="{BB962C8B-B14F-4D97-AF65-F5344CB8AC3E}">
        <p14:creationId xmlns:p14="http://schemas.microsoft.com/office/powerpoint/2010/main" val="3102727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CF5D26B1-BB67-4C6D-818D-6759C5D76135}" type="datetimeFigureOut">
              <a:rPr lang="en-US" smtClean="0"/>
              <a:t>7/31/2017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9DB3103-CB35-49E4-BD64-090E2B338E64}" type="slidenum">
              <a:rPr lang="en-US" smtClean="0"/>
              <a:t>‹#›</a:t>
            </a:fld>
            <a:endParaRPr lang="en-US"/>
          </a:p>
        </p:txBody>
      </p:sp>
    </p:spTree>
    <p:extLst>
      <p:ext uri="{BB962C8B-B14F-4D97-AF65-F5344CB8AC3E}">
        <p14:creationId xmlns:p14="http://schemas.microsoft.com/office/powerpoint/2010/main" val="513360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DB3103-CB35-49E4-BD64-090E2B338E64}" type="slidenum">
              <a:rPr lang="en-US" smtClean="0"/>
              <a:t>28</a:t>
            </a:fld>
            <a:endParaRPr lang="en-US"/>
          </a:p>
        </p:txBody>
      </p:sp>
    </p:spTree>
    <p:extLst>
      <p:ext uri="{BB962C8B-B14F-4D97-AF65-F5344CB8AC3E}">
        <p14:creationId xmlns:p14="http://schemas.microsoft.com/office/powerpoint/2010/main" val="3407541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E9D6F42-4C77-4ED1-938E-79957C5BFF37}" type="datetimeFigureOut">
              <a:rPr lang="en-US" smtClean="0"/>
              <a:t>7/31/2017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9CE7E63-73F0-460C-85BE-D7362C5D0D37}"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9D6F42-4C77-4ED1-938E-79957C5BFF37}" type="datetimeFigureOut">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E7E63-73F0-460C-85BE-D7362C5D0D3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9CE7E63-73F0-460C-85BE-D7362C5D0D37}"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9D6F42-4C77-4ED1-938E-79957C5BFF37}" type="datetimeFigureOut">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E9D6F42-4C77-4ED1-938E-79957C5BFF37}" type="datetimeFigureOut">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9CE7E63-73F0-460C-85BE-D7362C5D0D37}"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E9D6F42-4C77-4ED1-938E-79957C5BFF37}" type="datetimeFigureOut">
              <a:rPr lang="en-US" smtClean="0"/>
              <a:t>7/31/2017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9CE7E63-73F0-460C-85BE-D7362C5D0D37}"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E9D6F42-4C77-4ED1-938E-79957C5BFF37}" type="datetimeFigureOut">
              <a:rPr lang="en-US" smtClean="0"/>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CE7E63-73F0-460C-85BE-D7362C5D0D37}"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E9D6F42-4C77-4ED1-938E-79957C5BFF37}" type="datetimeFigureOut">
              <a:rPr lang="en-US" smtClean="0"/>
              <a:t>7/31/2017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9CE7E63-73F0-460C-85BE-D7362C5D0D37}"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9D6F42-4C77-4ED1-938E-79957C5BFF37}" type="datetimeFigureOut">
              <a:rPr lang="en-US" smtClean="0"/>
              <a:t>7/31/2017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9CE7E63-73F0-460C-85BE-D7362C5D0D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E9D6F42-4C77-4ED1-938E-79957C5BFF37}" type="datetimeFigureOut">
              <a:rPr lang="en-US" smtClean="0"/>
              <a:t>7/31/2017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9CE7E63-73F0-460C-85BE-D7362C5D0D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9CE7E63-73F0-460C-85BE-D7362C5D0D37}"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E9D6F42-4C77-4ED1-938E-79957C5BFF37}" type="datetimeFigureOut">
              <a:rPr lang="en-US" smtClean="0"/>
              <a:t>7/31/2017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9CE7E63-73F0-460C-85BE-D7362C5D0D37}"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E9D6F42-4C77-4ED1-938E-79957C5BFF37}" type="datetimeFigureOut">
              <a:rPr lang="en-US" smtClean="0"/>
              <a:t>7/31/2017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E9D6F42-4C77-4ED1-938E-79957C5BFF37}" type="datetimeFigureOut">
              <a:rPr lang="en-US" smtClean="0"/>
              <a:t>7/31/2017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9CE7E63-73F0-460C-85BE-D7362C5D0D37}"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mailto:bergerla@cobleskill.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a:t>Title </a:t>
            </a:r>
            <a:r>
              <a:rPr lang="en-US" dirty="0" smtClean="0"/>
              <a:t>IX training </a:t>
            </a:r>
          </a:p>
          <a:p>
            <a:r>
              <a:rPr lang="en-US" dirty="0" smtClean="0"/>
              <a:t>for SUNY Cobleskill Student Leaders</a:t>
            </a:r>
          </a:p>
          <a:p>
            <a:r>
              <a:rPr lang="en-US" dirty="0" smtClean="0"/>
              <a:t>August 2017</a:t>
            </a:r>
            <a:endParaRPr lang="en-US" dirty="0"/>
          </a:p>
        </p:txBody>
      </p:sp>
      <p:sp>
        <p:nvSpPr>
          <p:cNvPr id="4" name="Title 3"/>
          <p:cNvSpPr>
            <a:spLocks noGrp="1"/>
          </p:cNvSpPr>
          <p:nvPr>
            <p:ph type="ctrTitle"/>
          </p:nvPr>
        </p:nvSpPr>
        <p:spPr/>
        <p:txBody>
          <a:bodyPr>
            <a:normAutofit/>
          </a:bodyPr>
          <a:lstStyle/>
          <a:p>
            <a:r>
              <a:rPr lang="en-US" sz="3600" dirty="0" smtClean="0">
                <a:solidFill>
                  <a:srgbClr val="C00000"/>
                </a:solidFill>
              </a:rPr>
              <a:t>Preventing Sexual Violence, Harassment and Discrimination</a:t>
            </a:r>
            <a:endParaRPr lang="en-US" sz="3600" dirty="0">
              <a:solidFill>
                <a:srgbClr val="C00000"/>
              </a:solidFill>
            </a:endParaRPr>
          </a:p>
        </p:txBody>
      </p:sp>
    </p:spTree>
    <p:extLst>
      <p:ext uri="{BB962C8B-B14F-4D97-AF65-F5344CB8AC3E}">
        <p14:creationId xmlns:p14="http://schemas.microsoft.com/office/powerpoint/2010/main" val="2434109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Who Do I Tell?</a:t>
            </a:r>
            <a:endParaRPr lang="en-US" dirty="0">
              <a:solidFill>
                <a:srgbClr val="C00000"/>
              </a:solidFill>
            </a:endParaRPr>
          </a:p>
        </p:txBody>
      </p:sp>
      <p:sp>
        <p:nvSpPr>
          <p:cNvPr id="3" name="Content Placeholder 2"/>
          <p:cNvSpPr>
            <a:spLocks noGrp="1"/>
          </p:cNvSpPr>
          <p:nvPr>
            <p:ph sz="quarter" idx="1"/>
          </p:nvPr>
        </p:nvSpPr>
        <p:spPr/>
        <p:txBody>
          <a:bodyPr/>
          <a:lstStyle/>
          <a:p>
            <a:r>
              <a:rPr lang="en-US" dirty="0" smtClean="0"/>
              <a:t>Any responsible university official, such as:</a:t>
            </a:r>
          </a:p>
          <a:p>
            <a:pPr lvl="1"/>
            <a:r>
              <a:rPr lang="en-US" dirty="0" smtClean="0"/>
              <a:t>Your Supervisor</a:t>
            </a:r>
          </a:p>
          <a:p>
            <a:pPr lvl="1"/>
            <a:r>
              <a:rPr lang="en-US" dirty="0" smtClean="0"/>
              <a:t>Residence Director</a:t>
            </a:r>
          </a:p>
          <a:p>
            <a:pPr lvl="1"/>
            <a:r>
              <a:rPr lang="en-US" dirty="0" smtClean="0"/>
              <a:t>Coach</a:t>
            </a:r>
          </a:p>
          <a:p>
            <a:pPr lvl="1"/>
            <a:r>
              <a:rPr lang="en-US" dirty="0" smtClean="0"/>
              <a:t>Faculty Member or Advisor</a:t>
            </a:r>
          </a:p>
          <a:p>
            <a:pPr lvl="1"/>
            <a:r>
              <a:rPr lang="en-US" dirty="0" smtClean="0"/>
              <a:t>Dean</a:t>
            </a:r>
          </a:p>
          <a:p>
            <a:pPr lvl="1"/>
            <a:r>
              <a:rPr lang="en-US" dirty="0" smtClean="0"/>
              <a:t>University Police</a:t>
            </a:r>
          </a:p>
          <a:p>
            <a:pPr lvl="1"/>
            <a:r>
              <a:rPr lang="en-US" dirty="0" smtClean="0"/>
              <a:t>Wellness Center – </a:t>
            </a:r>
            <a:r>
              <a:rPr lang="en-US" sz="2000" dirty="0" smtClean="0">
                <a:solidFill>
                  <a:srgbClr val="00B0F0"/>
                </a:solidFill>
                <a:latin typeface="Kristen ITC" panose="03050502040202030202" pitchFamily="66" charset="0"/>
              </a:rPr>
              <a:t>confidential resource</a:t>
            </a:r>
          </a:p>
          <a:p>
            <a:pPr lvl="1"/>
            <a:r>
              <a:rPr lang="en-US" dirty="0" smtClean="0"/>
              <a:t>Title IX Coordinator</a:t>
            </a:r>
          </a:p>
          <a:p>
            <a:pPr lvl="1"/>
            <a:r>
              <a:rPr lang="en-US" dirty="0" smtClean="0"/>
              <a:t>Student Conduct/Judicial Affairs</a:t>
            </a:r>
            <a:endParaRPr lang="en-US" dirty="0"/>
          </a:p>
        </p:txBody>
      </p:sp>
    </p:spTree>
    <p:extLst>
      <p:ext uri="{BB962C8B-B14F-4D97-AF65-F5344CB8AC3E}">
        <p14:creationId xmlns:p14="http://schemas.microsoft.com/office/powerpoint/2010/main" val="2008757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normAutofit/>
          </a:bodyPr>
          <a:lstStyle/>
          <a:p>
            <a:r>
              <a:rPr lang="en-US" dirty="0" smtClean="0">
                <a:solidFill>
                  <a:srgbClr val="C00000"/>
                </a:solidFill>
              </a:rPr>
              <a:t>What Is a Title </a:t>
            </a:r>
            <a:r>
              <a:rPr lang="en-US" dirty="0">
                <a:solidFill>
                  <a:srgbClr val="C00000"/>
                </a:solidFill>
              </a:rPr>
              <a:t>IX </a:t>
            </a:r>
            <a:r>
              <a:rPr lang="en-US" dirty="0" smtClean="0">
                <a:solidFill>
                  <a:srgbClr val="C00000"/>
                </a:solidFill>
              </a:rPr>
              <a:t>Coordinator?</a:t>
            </a:r>
            <a:endParaRPr lang="en-US" dirty="0">
              <a:solidFill>
                <a:srgbClr val="C00000"/>
              </a:solidFill>
            </a:endParaRPr>
          </a:p>
        </p:txBody>
      </p:sp>
      <p:sp>
        <p:nvSpPr>
          <p:cNvPr id="3" name="Content Placeholder 2"/>
          <p:cNvSpPr>
            <a:spLocks noGrp="1"/>
          </p:cNvSpPr>
          <p:nvPr>
            <p:ph sz="quarter" idx="1"/>
          </p:nvPr>
        </p:nvSpPr>
        <p:spPr>
          <a:xfrm>
            <a:off x="301752" y="1905000"/>
            <a:ext cx="8503920" cy="4194048"/>
          </a:xfrm>
        </p:spPr>
        <p:txBody>
          <a:bodyPr>
            <a:normAutofit fontScale="55000" lnSpcReduction="20000"/>
          </a:bodyPr>
          <a:lstStyle/>
          <a:p>
            <a:pPr lvl="1"/>
            <a:r>
              <a:rPr lang="en-US" sz="3200" dirty="0" smtClean="0"/>
              <a:t>Position is required by law</a:t>
            </a:r>
          </a:p>
          <a:p>
            <a:pPr lvl="1"/>
            <a:r>
              <a:rPr lang="en-US" sz="3200" dirty="0" smtClean="0"/>
              <a:t>The </a:t>
            </a:r>
            <a:r>
              <a:rPr lang="en-US" sz="3200" dirty="0"/>
              <a:t>Title IX Coordinator</a:t>
            </a:r>
            <a:r>
              <a:rPr lang="en-US" sz="3200" b="1" i="1" dirty="0"/>
              <a:t> </a:t>
            </a:r>
            <a:r>
              <a:rPr lang="en-US" sz="3200" dirty="0"/>
              <a:t>oversees the processes that address reported concerns or claims of sex or gender based harassment, discrimination, misconduct or violence </a:t>
            </a:r>
          </a:p>
          <a:p>
            <a:pPr lvl="1"/>
            <a:r>
              <a:rPr lang="en-US" sz="3200" dirty="0"/>
              <a:t>The Title IX Coordinator</a:t>
            </a:r>
            <a:r>
              <a:rPr lang="en-US" sz="3200" b="1" i="1" dirty="0"/>
              <a:t> </a:t>
            </a:r>
            <a:r>
              <a:rPr lang="en-US" sz="3200" dirty="0"/>
              <a:t>works closely with Student Affairs, Academic Affairs, Human Resources, </a:t>
            </a:r>
            <a:r>
              <a:rPr lang="en-US" sz="3200" dirty="0" smtClean="0"/>
              <a:t>Wellness Center, </a:t>
            </a:r>
            <a:r>
              <a:rPr lang="en-US" sz="3200" dirty="0"/>
              <a:t>University </a:t>
            </a:r>
            <a:r>
              <a:rPr lang="en-US" sz="3200" dirty="0" smtClean="0"/>
              <a:t>Police, Judicial, and </a:t>
            </a:r>
            <a:r>
              <a:rPr lang="en-US" sz="3200" dirty="0"/>
              <a:t>other offices </a:t>
            </a:r>
          </a:p>
          <a:p>
            <a:pPr lvl="2"/>
            <a:r>
              <a:rPr lang="en-US" sz="2900" dirty="0"/>
              <a:t>to provide educational programming for the campus community</a:t>
            </a:r>
          </a:p>
          <a:p>
            <a:pPr lvl="2"/>
            <a:r>
              <a:rPr lang="en-US" sz="2900" dirty="0"/>
              <a:t>to investigate claims of sexual discrimination, harassment, sexual assault, violence or misconduct</a:t>
            </a:r>
          </a:p>
          <a:p>
            <a:pPr lvl="2"/>
            <a:r>
              <a:rPr lang="en-US" sz="2900" dirty="0"/>
              <a:t>to identify the appropriate responses or resolutions as may be prescribed by policy and law</a:t>
            </a:r>
          </a:p>
          <a:p>
            <a:pPr lvl="1"/>
            <a:r>
              <a:rPr lang="en-US" sz="3200" dirty="0"/>
              <a:t>The Title IX Coordinator also works with the complainant(s) to assist them in accessing any appropriate internal and external support services </a:t>
            </a:r>
          </a:p>
          <a:p>
            <a:pPr lvl="2">
              <a:buFont typeface="Calibri" panose="020F0502020204030204" pitchFamily="34" charset="0"/>
              <a:buChar char="→"/>
            </a:pPr>
            <a:r>
              <a:rPr lang="en-US" sz="2900" dirty="0"/>
              <a:t>Our Title IX Coordinator is </a:t>
            </a:r>
            <a:r>
              <a:rPr lang="en-US" sz="2600" b="1" dirty="0">
                <a:solidFill>
                  <a:srgbClr val="270995"/>
                </a:solidFill>
                <a:latin typeface="Kristen ITC" panose="03050502040202030202" pitchFamily="66" charset="0"/>
              </a:rPr>
              <a:t>Lynn Berger</a:t>
            </a:r>
            <a:r>
              <a:rPr lang="en-US" sz="2900" dirty="0"/>
              <a:t>, Director of </a:t>
            </a:r>
            <a:r>
              <a:rPr lang="en-US" sz="2900" dirty="0" smtClean="0"/>
              <a:t>Human Resources</a:t>
            </a:r>
          </a:p>
          <a:p>
            <a:pPr lvl="2">
              <a:buFont typeface="Calibri" panose="020F0502020204030204" pitchFamily="34" charset="0"/>
              <a:buChar char="→"/>
            </a:pPr>
            <a:endParaRPr lang="en-US" sz="2900" dirty="0"/>
          </a:p>
          <a:p>
            <a:endParaRPr lang="en-US" dirty="0"/>
          </a:p>
        </p:txBody>
      </p:sp>
    </p:spTree>
    <p:extLst>
      <p:ext uri="{BB962C8B-B14F-4D97-AF65-F5344CB8AC3E}">
        <p14:creationId xmlns:p14="http://schemas.microsoft.com/office/powerpoint/2010/main" val="678839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What Is Sexual Harassment?</a:t>
            </a:r>
            <a:endParaRPr lang="en-US" dirty="0">
              <a:solidFill>
                <a:srgbClr val="C00000"/>
              </a:solidFill>
            </a:endParaRPr>
          </a:p>
        </p:txBody>
      </p:sp>
      <p:sp>
        <p:nvSpPr>
          <p:cNvPr id="3" name="Content Placeholder 2"/>
          <p:cNvSpPr>
            <a:spLocks noGrp="1"/>
          </p:cNvSpPr>
          <p:nvPr>
            <p:ph sz="quarter" idx="1"/>
          </p:nvPr>
        </p:nvSpPr>
        <p:spPr/>
        <p:txBody>
          <a:bodyPr>
            <a:normAutofit fontScale="77500" lnSpcReduction="20000"/>
          </a:bodyPr>
          <a:lstStyle/>
          <a:p>
            <a:r>
              <a:rPr lang="en-US" sz="2800" b="1" dirty="0">
                <a:solidFill>
                  <a:schemeClr val="bg2">
                    <a:lumMod val="50000"/>
                  </a:schemeClr>
                </a:solidFill>
              </a:rPr>
              <a:t>Nonverbal – </a:t>
            </a:r>
            <a:r>
              <a:rPr lang="en-US" sz="2800" dirty="0">
                <a:solidFill>
                  <a:schemeClr val="bg2">
                    <a:lumMod val="50000"/>
                  </a:schemeClr>
                </a:solidFill>
              </a:rPr>
              <a:t>May include staring at someone (i.e. “undressing someone with one’s eyes”); blowing kisses; winking; or licking of one’s lips in a suggestive manner; displaying sexually oriented pictures or cartoons; using sexually oriented screen savers; viewing pornographic web sites</a:t>
            </a:r>
          </a:p>
          <a:p>
            <a:r>
              <a:rPr lang="en-US" sz="2800" b="1" dirty="0">
                <a:solidFill>
                  <a:schemeClr val="bg2">
                    <a:lumMod val="50000"/>
                  </a:schemeClr>
                </a:solidFill>
              </a:rPr>
              <a:t>Verbal – </a:t>
            </a:r>
            <a:r>
              <a:rPr lang="en-US" sz="2800" dirty="0">
                <a:solidFill>
                  <a:schemeClr val="bg2">
                    <a:lumMod val="50000"/>
                  </a:schemeClr>
                </a:solidFill>
              </a:rPr>
              <a:t>May include telling jokes; using sexually explicit profanity or threats; describing sexual encounters with others; suggesting sexual activity; whistling in a sexually suggestive manner; using terms such as “honey”, “babe”, “sweetheart”, “dear”; repeated requests for dates, etc.</a:t>
            </a:r>
          </a:p>
          <a:p>
            <a:r>
              <a:rPr lang="en-US" sz="2800" b="1" dirty="0">
                <a:solidFill>
                  <a:schemeClr val="bg2">
                    <a:lumMod val="50000"/>
                  </a:schemeClr>
                </a:solidFill>
              </a:rPr>
              <a:t>Physical Contact – </a:t>
            </a:r>
            <a:r>
              <a:rPr lang="en-US" sz="2800" dirty="0">
                <a:solidFill>
                  <a:schemeClr val="bg2">
                    <a:lumMod val="50000"/>
                  </a:schemeClr>
                </a:solidFill>
              </a:rPr>
              <a:t>May include touching, patting, pinching, bumping, grabbing, cornering or blocking a passageway, kissing, providing unsolicited back or neck rubs</a:t>
            </a:r>
            <a:r>
              <a:rPr lang="en-US" sz="2800" b="1" dirty="0">
                <a:solidFill>
                  <a:schemeClr val="bg2">
                    <a:lumMod val="50000"/>
                  </a:schemeClr>
                </a:solidFill>
              </a:rPr>
              <a:t>  </a:t>
            </a:r>
          </a:p>
          <a:p>
            <a:r>
              <a:rPr lang="en-US" sz="2800" b="1" dirty="0">
                <a:solidFill>
                  <a:schemeClr val="bg2">
                    <a:lumMod val="50000"/>
                  </a:schemeClr>
                </a:solidFill>
              </a:rPr>
              <a:t>Bottom line:  If someone thinks you are harassing them, you ARE harassing them!</a:t>
            </a:r>
            <a:endParaRPr lang="en-US" sz="2800" dirty="0">
              <a:solidFill>
                <a:schemeClr val="bg2">
                  <a:lumMod val="50000"/>
                </a:schemeClr>
              </a:solidFill>
            </a:endParaRPr>
          </a:p>
        </p:txBody>
      </p:sp>
    </p:spTree>
    <p:extLst>
      <p:ext uri="{BB962C8B-B14F-4D97-AF65-F5344CB8AC3E}">
        <p14:creationId xmlns:p14="http://schemas.microsoft.com/office/powerpoint/2010/main" val="3712242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a:solidFill>
                  <a:srgbClr val="C00000"/>
                </a:solidFill>
              </a:rPr>
              <a:t>Why Can’t the Supervisor or Professor or RA Just “Handle It”? </a:t>
            </a:r>
          </a:p>
        </p:txBody>
      </p:sp>
      <p:sp>
        <p:nvSpPr>
          <p:cNvPr id="3" name="Content Placeholder 2"/>
          <p:cNvSpPr>
            <a:spLocks noGrp="1"/>
          </p:cNvSpPr>
          <p:nvPr>
            <p:ph sz="quarter" idx="1"/>
          </p:nvPr>
        </p:nvSpPr>
        <p:spPr/>
        <p:txBody>
          <a:bodyPr/>
          <a:lstStyle/>
          <a:p>
            <a:r>
              <a:rPr lang="en-US" dirty="0"/>
              <a:t>Penn State example:</a:t>
            </a:r>
          </a:p>
          <a:p>
            <a:pPr lvl="1"/>
            <a:r>
              <a:rPr lang="en-US" dirty="0"/>
              <a:t>15 years of non-compliance with Title IX </a:t>
            </a:r>
          </a:p>
          <a:p>
            <a:pPr lvl="1"/>
            <a:r>
              <a:rPr lang="en-US" dirty="0"/>
              <a:t>Title IX protects anyone with a nexus to the college including visitors </a:t>
            </a:r>
          </a:p>
          <a:p>
            <a:pPr lvl="1"/>
            <a:r>
              <a:rPr lang="en-US" dirty="0"/>
              <a:t>Coaches and senior administrators had personal knowledge which equals college knowledge </a:t>
            </a:r>
          </a:p>
          <a:p>
            <a:pPr lvl="1"/>
            <a:r>
              <a:rPr lang="en-US" dirty="0"/>
              <a:t>Fear of retaliation</a:t>
            </a:r>
          </a:p>
          <a:p>
            <a:endParaRPr lang="en-US" dirty="0"/>
          </a:p>
        </p:txBody>
      </p:sp>
    </p:spTree>
    <p:extLst>
      <p:ext uri="{BB962C8B-B14F-4D97-AF65-F5344CB8AC3E}">
        <p14:creationId xmlns:p14="http://schemas.microsoft.com/office/powerpoint/2010/main" val="2021183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219200"/>
          </a:xfrm>
        </p:spPr>
        <p:txBody>
          <a:bodyPr>
            <a:normAutofit fontScale="90000"/>
          </a:bodyPr>
          <a:lstStyle/>
          <a:p>
            <a:pPr algn="ctr"/>
            <a:r>
              <a:rPr lang="en-US" b="1" dirty="0" smtClean="0">
                <a:solidFill>
                  <a:schemeClr val="tx1"/>
                </a:solidFill>
              </a:rPr>
              <a:t/>
            </a:r>
            <a:br>
              <a:rPr lang="en-US" b="1" dirty="0" smtClean="0">
                <a:solidFill>
                  <a:schemeClr val="tx1"/>
                </a:solidFill>
              </a:rPr>
            </a:br>
            <a:r>
              <a:rPr lang="en-US" dirty="0" smtClean="0">
                <a:solidFill>
                  <a:srgbClr val="C00000"/>
                </a:solidFill>
              </a:rPr>
              <a:t>New York Times – October 28, 2013</a:t>
            </a:r>
            <a:r>
              <a:rPr lang="en-US" dirty="0">
                <a:solidFill>
                  <a:srgbClr val="C00000"/>
                </a:solidFill>
              </a:rPr>
              <a:t/>
            </a:r>
            <a:br>
              <a:rPr lang="en-US" dirty="0">
                <a:solidFill>
                  <a:srgbClr val="C00000"/>
                </a:solidFill>
              </a:rPr>
            </a:br>
            <a:endParaRPr lang="en-US" dirty="0">
              <a:solidFill>
                <a:srgbClr val="C00000"/>
              </a:solidFill>
            </a:endParaRPr>
          </a:p>
        </p:txBody>
      </p:sp>
      <p:sp>
        <p:nvSpPr>
          <p:cNvPr id="3" name="Content Placeholder 2"/>
          <p:cNvSpPr>
            <a:spLocks noGrp="1"/>
          </p:cNvSpPr>
          <p:nvPr>
            <p:ph sz="quarter" idx="1"/>
          </p:nvPr>
        </p:nvSpPr>
        <p:spPr>
          <a:xfrm>
            <a:off x="457200" y="1447800"/>
            <a:ext cx="8229600" cy="4572000"/>
          </a:xfrm>
        </p:spPr>
        <p:txBody>
          <a:bodyPr>
            <a:normAutofit fontScale="85000" lnSpcReduction="10000"/>
          </a:bodyPr>
          <a:lstStyle/>
          <a:p>
            <a:pPr marL="0" indent="0" algn="ctr">
              <a:buNone/>
            </a:pPr>
            <a:r>
              <a:rPr lang="en-US" sz="3600" b="1" dirty="0"/>
              <a:t>Penn State to Pay Nearly $60 Million to 26 Abuse </a:t>
            </a:r>
            <a:r>
              <a:rPr lang="en-US" sz="3600" b="1" dirty="0" smtClean="0"/>
              <a:t>Victims</a:t>
            </a:r>
          </a:p>
          <a:p>
            <a:pPr marL="0" indent="0" algn="ctr">
              <a:buNone/>
            </a:pPr>
            <a:r>
              <a:rPr lang="en-US" dirty="0"/>
              <a:t>Jerry Sandusky, 69, is serving a 30- to 60-year state prison </a:t>
            </a:r>
            <a:endParaRPr lang="en-US" dirty="0" smtClean="0"/>
          </a:p>
          <a:p>
            <a:pPr marL="0" indent="0" algn="ctr">
              <a:buNone/>
            </a:pPr>
            <a:r>
              <a:rPr lang="en-US" dirty="0" smtClean="0"/>
              <a:t>sentence </a:t>
            </a:r>
          </a:p>
          <a:p>
            <a:pPr marL="0" indent="0" algn="ctr">
              <a:buNone/>
            </a:pPr>
            <a:endParaRPr lang="en-US" dirty="0" smtClean="0"/>
          </a:p>
          <a:p>
            <a:pPr marL="0" indent="0">
              <a:buNone/>
            </a:pPr>
            <a:endParaRPr lang="en-US" b="1" dirty="0" smtClean="0"/>
          </a:p>
          <a:p>
            <a:pPr marL="0" indent="0">
              <a:buNone/>
            </a:pPr>
            <a:endParaRPr lang="en-US" b="1" dirty="0"/>
          </a:p>
          <a:p>
            <a:pPr marL="0" indent="0">
              <a:buNone/>
            </a:pPr>
            <a:endParaRPr lang="en-US" b="1" dirty="0" smtClean="0"/>
          </a:p>
          <a:p>
            <a:pPr marL="0" indent="0">
              <a:buNone/>
            </a:pPr>
            <a:endParaRPr lang="en-US" b="1" dirty="0"/>
          </a:p>
          <a:p>
            <a:pPr marL="0" indent="0" algn="ctr">
              <a:buNone/>
            </a:pPr>
            <a:endParaRPr lang="en-US" sz="1500" i="1" dirty="0" smtClean="0"/>
          </a:p>
          <a:p>
            <a:pPr marL="0" indent="0" algn="ctr">
              <a:buNone/>
            </a:pPr>
            <a:endParaRPr lang="en-US" sz="1500" i="1" dirty="0" smtClean="0"/>
          </a:p>
          <a:p>
            <a:pPr marL="0" indent="0" algn="ctr">
              <a:buNone/>
            </a:pPr>
            <a:endParaRPr lang="en-US" sz="1500" i="1" dirty="0" smtClean="0"/>
          </a:p>
          <a:p>
            <a:pPr marL="0" indent="0" algn="ctr">
              <a:buNone/>
            </a:pPr>
            <a:r>
              <a:rPr lang="en-US" sz="1500" i="1" dirty="0" smtClean="0"/>
              <a:t>Patrick </a:t>
            </a:r>
            <a:r>
              <a:rPr lang="en-US" sz="1500" i="1" dirty="0"/>
              <a:t>Smith/Getty Images</a:t>
            </a:r>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3200" y="3124200"/>
            <a:ext cx="4191000" cy="2438400"/>
          </a:xfrm>
          <a:prstGeom prst="rect">
            <a:avLst/>
          </a:prstGeom>
        </p:spPr>
      </p:pic>
    </p:spTree>
    <p:extLst>
      <p:ext uri="{BB962C8B-B14F-4D97-AF65-F5344CB8AC3E}">
        <p14:creationId xmlns:p14="http://schemas.microsoft.com/office/powerpoint/2010/main" val="41118177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9"/>
            <a:ext cx="7772400" cy="715962"/>
          </a:xfrm>
        </p:spPr>
        <p:txBody>
          <a:bodyPr>
            <a:normAutofit/>
          </a:bodyPr>
          <a:lstStyle/>
          <a:p>
            <a:r>
              <a:rPr lang="en-US" sz="3200" dirty="0">
                <a:solidFill>
                  <a:srgbClr val="C00000"/>
                </a:solidFill>
              </a:rPr>
              <a:t>New York Times – </a:t>
            </a:r>
            <a:r>
              <a:rPr lang="en-US" sz="3200" dirty="0" smtClean="0">
                <a:solidFill>
                  <a:srgbClr val="C00000"/>
                </a:solidFill>
              </a:rPr>
              <a:t>March 24, 2017</a:t>
            </a:r>
            <a:endParaRPr lang="en-US" sz="3200" dirty="0">
              <a:solidFill>
                <a:srgbClr val="C00000"/>
              </a:solidFill>
            </a:endParaRPr>
          </a:p>
        </p:txBody>
      </p:sp>
      <p:sp>
        <p:nvSpPr>
          <p:cNvPr id="3" name="Content Placeholder 2"/>
          <p:cNvSpPr>
            <a:spLocks noGrp="1"/>
          </p:cNvSpPr>
          <p:nvPr>
            <p:ph sz="quarter" idx="1"/>
          </p:nvPr>
        </p:nvSpPr>
        <p:spPr>
          <a:xfrm>
            <a:off x="914400" y="1524000"/>
            <a:ext cx="7772400" cy="4495800"/>
          </a:xfrm>
        </p:spPr>
        <p:txBody>
          <a:bodyPr/>
          <a:lstStyle/>
          <a:p>
            <a:pPr marL="0" indent="0">
              <a:buNone/>
            </a:pPr>
            <a:r>
              <a:rPr lang="en-US" sz="2800" b="1" dirty="0"/>
              <a:t>Former Penn State President Found Guilty in Sandusky Abuse </a:t>
            </a:r>
            <a:r>
              <a:rPr lang="en-US" sz="2800" b="1" dirty="0" smtClean="0"/>
              <a:t>Case</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0" y="2438400"/>
            <a:ext cx="5410200" cy="3886200"/>
          </a:xfrm>
          <a:prstGeom prst="rect">
            <a:avLst/>
          </a:prstGeom>
        </p:spPr>
      </p:pic>
      <p:sp>
        <p:nvSpPr>
          <p:cNvPr id="6" name="Rectangle 5"/>
          <p:cNvSpPr/>
          <p:nvPr/>
        </p:nvSpPr>
        <p:spPr>
          <a:xfrm>
            <a:off x="6477000" y="2690336"/>
            <a:ext cx="2362200" cy="2462213"/>
          </a:xfrm>
          <a:prstGeom prst="rect">
            <a:avLst/>
          </a:prstGeom>
        </p:spPr>
        <p:txBody>
          <a:bodyPr wrap="square">
            <a:spAutoFit/>
          </a:bodyPr>
          <a:lstStyle/>
          <a:p>
            <a:r>
              <a:rPr lang="en-US" dirty="0"/>
              <a:t>Graham B. </a:t>
            </a:r>
            <a:r>
              <a:rPr lang="en-US" dirty="0" err="1"/>
              <a:t>Spanier</a:t>
            </a:r>
            <a:r>
              <a:rPr lang="en-US" dirty="0"/>
              <a:t>, the former Penn State president, outside court in Harrisburg, Pa., on Friday. He was convicted of child endangerment related to the Jerry Sandusky abuse case. </a:t>
            </a:r>
            <a:endParaRPr lang="en-US" dirty="0" smtClean="0"/>
          </a:p>
          <a:p>
            <a:r>
              <a:rPr lang="en-US" sz="1000" dirty="0" smtClean="0"/>
              <a:t>Credit </a:t>
            </a:r>
            <a:r>
              <a:rPr lang="en-US" sz="1000" dirty="0"/>
              <a:t>Matt Rourke/Associated Press </a:t>
            </a:r>
          </a:p>
        </p:txBody>
      </p:sp>
    </p:spTree>
    <p:extLst>
      <p:ext uri="{BB962C8B-B14F-4D97-AF65-F5344CB8AC3E}">
        <p14:creationId xmlns:p14="http://schemas.microsoft.com/office/powerpoint/2010/main" val="911358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C00000"/>
                </a:solidFill>
              </a:rPr>
              <a:t>How About I Just Tell the Police?</a:t>
            </a:r>
          </a:p>
        </p:txBody>
      </p:sp>
      <p:sp>
        <p:nvSpPr>
          <p:cNvPr id="3" name="Content Placeholder 2"/>
          <p:cNvSpPr>
            <a:spLocks noGrp="1"/>
          </p:cNvSpPr>
          <p:nvPr>
            <p:ph sz="quarter" idx="1"/>
          </p:nvPr>
        </p:nvSpPr>
        <p:spPr/>
        <p:txBody>
          <a:bodyPr/>
          <a:lstStyle/>
          <a:p>
            <a:r>
              <a:rPr lang="en-US" dirty="0"/>
              <a:t>Law enforcement involvement does </a:t>
            </a:r>
            <a:r>
              <a:rPr lang="en-US" u="sng" dirty="0"/>
              <a:t>not</a:t>
            </a:r>
            <a:r>
              <a:rPr lang="en-US" dirty="0"/>
              <a:t> relieve the institution from investigating under Title IX </a:t>
            </a:r>
          </a:p>
          <a:p>
            <a:r>
              <a:rPr lang="en-US" dirty="0"/>
              <a:t>You may have a Title IX violation without a criminal violation (standard of proof is different) </a:t>
            </a:r>
          </a:p>
          <a:p>
            <a:r>
              <a:rPr lang="en-US" dirty="0"/>
              <a:t>Victim may not want to notify police </a:t>
            </a:r>
          </a:p>
          <a:p>
            <a:endParaRPr lang="en-US" dirty="0"/>
          </a:p>
        </p:txBody>
      </p:sp>
    </p:spTree>
    <p:extLst>
      <p:ext uri="{BB962C8B-B14F-4D97-AF65-F5344CB8AC3E}">
        <p14:creationId xmlns:p14="http://schemas.microsoft.com/office/powerpoint/2010/main" val="14325597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Worst Case Scenario</a:t>
            </a:r>
          </a:p>
        </p:txBody>
      </p:sp>
      <p:sp>
        <p:nvSpPr>
          <p:cNvPr id="3" name="Content Placeholder 2"/>
          <p:cNvSpPr>
            <a:spLocks noGrp="1"/>
          </p:cNvSpPr>
          <p:nvPr>
            <p:ph sz="quarter" idx="1"/>
          </p:nvPr>
        </p:nvSpPr>
        <p:spPr/>
        <p:txBody>
          <a:bodyPr>
            <a:normAutofit/>
          </a:bodyPr>
          <a:lstStyle/>
          <a:p>
            <a:r>
              <a:rPr lang="en-US" dirty="0"/>
              <a:t>Victim A tells the Dean</a:t>
            </a:r>
          </a:p>
          <a:p>
            <a:r>
              <a:rPr lang="en-US" dirty="0"/>
              <a:t>Victim B tells the RA</a:t>
            </a:r>
          </a:p>
          <a:p>
            <a:r>
              <a:rPr lang="en-US" dirty="0"/>
              <a:t>Victim C tells the Police</a:t>
            </a:r>
          </a:p>
          <a:p>
            <a:r>
              <a:rPr lang="en-US" b="1" dirty="0" smtClean="0"/>
              <a:t>Why is this a problem?</a:t>
            </a:r>
            <a:endParaRPr lang="en-US" b="1" dirty="0"/>
          </a:p>
          <a:p>
            <a:pPr lvl="1"/>
            <a:r>
              <a:rPr lang="en-US" dirty="0"/>
              <a:t>Available evidence is different in each case </a:t>
            </a:r>
          </a:p>
          <a:p>
            <a:pPr lvl="1"/>
            <a:r>
              <a:rPr lang="en-US" dirty="0"/>
              <a:t>A and B may not want to file a criminal complaint</a:t>
            </a:r>
          </a:p>
          <a:p>
            <a:pPr lvl="1"/>
            <a:r>
              <a:rPr lang="en-US" dirty="0"/>
              <a:t>The Dean and RA each intend to “handle” the situation however they can </a:t>
            </a:r>
          </a:p>
          <a:p>
            <a:pPr lvl="1"/>
            <a:r>
              <a:rPr lang="en-US" b="1" dirty="0"/>
              <a:t>No one knows that there are three alleged victims naming the same accused perpetrator </a:t>
            </a:r>
          </a:p>
          <a:p>
            <a:endParaRPr lang="en-US" dirty="0"/>
          </a:p>
        </p:txBody>
      </p:sp>
    </p:spTree>
    <p:extLst>
      <p:ext uri="{BB962C8B-B14F-4D97-AF65-F5344CB8AC3E}">
        <p14:creationId xmlns:p14="http://schemas.microsoft.com/office/powerpoint/2010/main" val="29057209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C00000"/>
                </a:solidFill>
              </a:rPr>
              <a:t>What is VAWA?</a:t>
            </a:r>
            <a:endParaRPr lang="en-US" dirty="0">
              <a:solidFill>
                <a:srgbClr val="C00000"/>
              </a:solidFill>
            </a:endParaRPr>
          </a:p>
        </p:txBody>
      </p:sp>
      <p:sp>
        <p:nvSpPr>
          <p:cNvPr id="3" name="Content Placeholder 2"/>
          <p:cNvSpPr>
            <a:spLocks noGrp="1"/>
          </p:cNvSpPr>
          <p:nvPr>
            <p:ph sz="quarter" idx="1"/>
          </p:nvPr>
        </p:nvSpPr>
        <p:spPr/>
        <p:txBody>
          <a:bodyPr>
            <a:normAutofit fontScale="92500" lnSpcReduction="10000"/>
          </a:bodyPr>
          <a:lstStyle/>
          <a:p>
            <a:r>
              <a:rPr lang="en-US" dirty="0" smtClean="0"/>
              <a:t>Federal law</a:t>
            </a:r>
          </a:p>
          <a:p>
            <a:r>
              <a:rPr lang="en-US" dirty="0" smtClean="0"/>
              <a:t>Under </a:t>
            </a:r>
            <a:r>
              <a:rPr lang="en-US" dirty="0"/>
              <a:t>t</a:t>
            </a:r>
            <a:r>
              <a:rPr lang="en-US" dirty="0" smtClean="0"/>
              <a:t>he </a:t>
            </a:r>
            <a:r>
              <a:rPr lang="en-US" dirty="0"/>
              <a:t>Violence Against Women Act (“VAWA”), </a:t>
            </a:r>
            <a:r>
              <a:rPr lang="en-US" dirty="0" smtClean="0"/>
              <a:t>all colleges and </a:t>
            </a:r>
            <a:r>
              <a:rPr lang="en-US" dirty="0"/>
              <a:t>universities </a:t>
            </a:r>
            <a:r>
              <a:rPr lang="en-US" dirty="0" smtClean="0"/>
              <a:t>across the country are </a:t>
            </a:r>
            <a:r>
              <a:rPr lang="en-US" dirty="0"/>
              <a:t>required to: </a:t>
            </a:r>
            <a:endParaRPr lang="en-US" dirty="0" smtClean="0"/>
          </a:p>
          <a:p>
            <a:pPr lvl="1"/>
            <a:r>
              <a:rPr lang="en-US" dirty="0" smtClean="0"/>
              <a:t>Report </a:t>
            </a:r>
            <a:r>
              <a:rPr lang="en-US" dirty="0"/>
              <a:t>dating violence, domestic violence, sexual assault, and stalking, beyond crime categories the </a:t>
            </a:r>
            <a:r>
              <a:rPr lang="en-US" dirty="0" err="1"/>
              <a:t>Clery</a:t>
            </a:r>
            <a:r>
              <a:rPr lang="en-US" dirty="0"/>
              <a:t> Act already </a:t>
            </a:r>
            <a:r>
              <a:rPr lang="en-US" dirty="0" smtClean="0"/>
              <a:t>mandates</a:t>
            </a:r>
          </a:p>
          <a:p>
            <a:pPr lvl="1"/>
            <a:r>
              <a:rPr lang="en-US" dirty="0" smtClean="0"/>
              <a:t>Adopt </a:t>
            </a:r>
            <a:r>
              <a:rPr lang="en-US" dirty="0"/>
              <a:t>certain student discipline procedures, such as for notifying purported victims of their </a:t>
            </a:r>
            <a:r>
              <a:rPr lang="en-US" dirty="0" smtClean="0"/>
              <a:t>rights</a:t>
            </a:r>
          </a:p>
          <a:p>
            <a:pPr lvl="1"/>
            <a:r>
              <a:rPr lang="en-US" dirty="0" smtClean="0"/>
              <a:t>Adopt </a:t>
            </a:r>
            <a:r>
              <a:rPr lang="en-US" dirty="0"/>
              <a:t>certain institutional policies to address and prevent campus sexual </a:t>
            </a:r>
            <a:r>
              <a:rPr lang="en-US" dirty="0" smtClean="0"/>
              <a:t>violence</a:t>
            </a:r>
          </a:p>
          <a:p>
            <a:pPr lvl="1"/>
            <a:r>
              <a:rPr lang="en-US" dirty="0" smtClean="0"/>
              <a:t>Adopt new definitions for sexual misconduct and crimes</a:t>
            </a:r>
          </a:p>
          <a:p>
            <a:pPr lvl="1"/>
            <a:endParaRPr lang="en-US" dirty="0"/>
          </a:p>
          <a:p>
            <a:pPr marL="320040" lvl="1" indent="0">
              <a:buNone/>
            </a:pPr>
            <a:r>
              <a:rPr lang="en-US" i="1" dirty="0"/>
              <a:t>Note: Pre-dates “affirmative consent” </a:t>
            </a:r>
            <a:r>
              <a:rPr lang="en-US" i="1" dirty="0" smtClean="0"/>
              <a:t>law in </a:t>
            </a:r>
            <a:r>
              <a:rPr lang="en-US" i="1" dirty="0"/>
              <a:t>NY</a:t>
            </a:r>
          </a:p>
          <a:p>
            <a:pPr lvl="1"/>
            <a:endParaRPr lang="en-US" dirty="0"/>
          </a:p>
        </p:txBody>
      </p:sp>
    </p:spTree>
    <p:extLst>
      <p:ext uri="{BB962C8B-B14F-4D97-AF65-F5344CB8AC3E}">
        <p14:creationId xmlns:p14="http://schemas.microsoft.com/office/powerpoint/2010/main" val="22772249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7030A0"/>
                </a:solidFill>
              </a:rPr>
              <a:t/>
            </a:r>
            <a:br>
              <a:rPr lang="en-US" b="1" dirty="0" smtClean="0">
                <a:solidFill>
                  <a:srgbClr val="7030A0"/>
                </a:solidFill>
              </a:rPr>
            </a:br>
            <a:r>
              <a:rPr lang="en-US" dirty="0" smtClean="0">
                <a:solidFill>
                  <a:srgbClr val="C00000"/>
                </a:solidFill>
              </a:rPr>
              <a:t>VAWA Definitions of Sex Crimes</a:t>
            </a:r>
            <a:endParaRPr lang="en-US" dirty="0">
              <a:solidFill>
                <a:srgbClr val="C00000"/>
              </a:solidFill>
            </a:endParaRPr>
          </a:p>
        </p:txBody>
      </p:sp>
      <p:sp>
        <p:nvSpPr>
          <p:cNvPr id="3" name="Content Placeholder 2"/>
          <p:cNvSpPr>
            <a:spLocks noGrp="1"/>
          </p:cNvSpPr>
          <p:nvPr>
            <p:ph sz="quarter" idx="1"/>
          </p:nvPr>
        </p:nvSpPr>
        <p:spPr>
          <a:xfrm>
            <a:off x="301752" y="1752600"/>
            <a:ext cx="8503920" cy="4346448"/>
          </a:xfrm>
        </p:spPr>
        <p:txBody>
          <a:bodyPr>
            <a:normAutofit fontScale="77500" lnSpcReduction="20000"/>
          </a:bodyPr>
          <a:lstStyle/>
          <a:p>
            <a:r>
              <a:rPr lang="en-US" dirty="0" smtClean="0"/>
              <a:t>The </a:t>
            </a:r>
            <a:r>
              <a:rPr lang="en-US" u="sng" dirty="0" smtClean="0"/>
              <a:t>definitions</a:t>
            </a:r>
            <a:r>
              <a:rPr lang="en-US" dirty="0" smtClean="0"/>
              <a:t> of sex </a:t>
            </a:r>
            <a:r>
              <a:rPr lang="en-US" dirty="0"/>
              <a:t>crimes </a:t>
            </a:r>
            <a:r>
              <a:rPr lang="en-US" dirty="0" smtClean="0"/>
              <a:t>have been standardized to </a:t>
            </a:r>
            <a:r>
              <a:rPr lang="en-US" dirty="0"/>
              <a:t>reduce confusion and misreporting of sexual violence, especially in the area of acquaintance sexual </a:t>
            </a:r>
            <a:r>
              <a:rPr lang="en-US" dirty="0" smtClean="0"/>
              <a:t>assault</a:t>
            </a:r>
            <a:endParaRPr lang="en-US" dirty="0"/>
          </a:p>
          <a:p>
            <a:pPr lvl="1"/>
            <a:r>
              <a:rPr lang="en-US" b="1" dirty="0" smtClean="0"/>
              <a:t>Sex Offenses: </a:t>
            </a:r>
            <a:r>
              <a:rPr lang="en-US" dirty="0" smtClean="0"/>
              <a:t>Any </a:t>
            </a:r>
            <a:r>
              <a:rPr lang="en-US" dirty="0"/>
              <a:t>sexual act directed against another person, without the consent of the victim, including instances where the victim is incapable of giving </a:t>
            </a:r>
            <a:r>
              <a:rPr lang="en-US" dirty="0" smtClean="0"/>
              <a:t>consent</a:t>
            </a:r>
          </a:p>
          <a:p>
            <a:pPr lvl="1"/>
            <a:r>
              <a:rPr lang="en-US" b="1" dirty="0" smtClean="0"/>
              <a:t>Rape: </a:t>
            </a:r>
            <a:r>
              <a:rPr lang="en-US" dirty="0" smtClean="0"/>
              <a:t>The </a:t>
            </a:r>
            <a:r>
              <a:rPr lang="en-US" dirty="0"/>
              <a:t>penetration, no matter how slight, of the vagina or anus with any body part or object, or oral penetration by a sex organ of another person, without the consent of the </a:t>
            </a:r>
            <a:r>
              <a:rPr lang="en-US" dirty="0" smtClean="0"/>
              <a:t>victim </a:t>
            </a:r>
            <a:endParaRPr lang="en-US" dirty="0"/>
          </a:p>
          <a:p>
            <a:pPr lvl="1"/>
            <a:r>
              <a:rPr lang="en-US" b="1" dirty="0" smtClean="0"/>
              <a:t>Fondling: </a:t>
            </a:r>
            <a:r>
              <a:rPr lang="en-US" dirty="0" smtClean="0"/>
              <a:t>The </a:t>
            </a:r>
            <a:r>
              <a:rPr lang="en-US" dirty="0"/>
              <a:t>touching of the private body parts of another person for the purpose of sexual gratification, without the consent of the victim, including instances where the victim is incapable of giving consent because of his/her age or because of his/her temporary or permanent mental </a:t>
            </a:r>
            <a:r>
              <a:rPr lang="en-US" dirty="0" smtClean="0"/>
              <a:t>incapacity </a:t>
            </a:r>
            <a:endParaRPr lang="en-US" dirty="0"/>
          </a:p>
          <a:p>
            <a:pPr lvl="1"/>
            <a:r>
              <a:rPr lang="en-US" b="1" dirty="0" smtClean="0"/>
              <a:t>Incest: </a:t>
            </a:r>
            <a:r>
              <a:rPr lang="en-US" dirty="0" err="1" smtClean="0"/>
              <a:t>Nonforcible</a:t>
            </a:r>
            <a:r>
              <a:rPr lang="en-US" dirty="0" smtClean="0"/>
              <a:t> </a:t>
            </a:r>
            <a:r>
              <a:rPr lang="en-US" dirty="0"/>
              <a:t>sexual intercourse between persons who are related to each other within the degrees wherein marriage is prohibited by </a:t>
            </a:r>
            <a:r>
              <a:rPr lang="en-US" dirty="0" smtClean="0"/>
              <a:t>law </a:t>
            </a:r>
            <a:endParaRPr lang="en-US" dirty="0"/>
          </a:p>
          <a:p>
            <a:pPr lvl="1"/>
            <a:r>
              <a:rPr lang="en-US" b="1" dirty="0"/>
              <a:t>Statutory </a:t>
            </a:r>
            <a:r>
              <a:rPr lang="en-US" b="1" dirty="0" smtClean="0"/>
              <a:t>Rape: </a:t>
            </a:r>
            <a:r>
              <a:rPr lang="en-US" dirty="0" err="1" smtClean="0"/>
              <a:t>Nonforcible</a:t>
            </a:r>
            <a:r>
              <a:rPr lang="en-US" dirty="0" smtClean="0"/>
              <a:t> </a:t>
            </a:r>
            <a:r>
              <a:rPr lang="en-US" dirty="0"/>
              <a:t>sexual intercourse with a person who is under the statutory age of </a:t>
            </a:r>
            <a:r>
              <a:rPr lang="en-US" dirty="0" smtClean="0"/>
              <a:t>consent (age 17 in NYS) </a:t>
            </a:r>
            <a:endParaRPr lang="en-US" dirty="0"/>
          </a:p>
        </p:txBody>
      </p:sp>
    </p:spTree>
    <p:extLst>
      <p:ext uri="{BB962C8B-B14F-4D97-AF65-F5344CB8AC3E}">
        <p14:creationId xmlns:p14="http://schemas.microsoft.com/office/powerpoint/2010/main" val="2220828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Why Are We Here?</a:t>
            </a:r>
            <a:endParaRPr lang="en-US" dirty="0">
              <a:solidFill>
                <a:srgbClr val="C00000"/>
              </a:solidFill>
            </a:endParaRPr>
          </a:p>
        </p:txBody>
      </p:sp>
      <p:sp>
        <p:nvSpPr>
          <p:cNvPr id="3" name="Content Placeholder 2"/>
          <p:cNvSpPr>
            <a:spLocks noGrp="1"/>
          </p:cNvSpPr>
          <p:nvPr>
            <p:ph sz="quarter" idx="1"/>
          </p:nvPr>
        </p:nvSpPr>
        <p:spPr/>
        <p:txBody>
          <a:bodyPr/>
          <a:lstStyle/>
          <a:p>
            <a:r>
              <a:rPr lang="en-US" dirty="0" smtClean="0"/>
              <a:t>As student leaders, you play a key role in keeping students safe on campus</a:t>
            </a:r>
          </a:p>
          <a:p>
            <a:r>
              <a:rPr lang="en-US" dirty="0" smtClean="0"/>
              <a:t>A new law in New York State has changed the rules for sexual interactions on campus</a:t>
            </a:r>
          </a:p>
          <a:p>
            <a:r>
              <a:rPr lang="en-US" dirty="0" smtClean="0"/>
              <a:t>Today’s training will help you understand the law, the College’s obligations, and your role</a:t>
            </a:r>
            <a:endParaRPr lang="en-US" dirty="0"/>
          </a:p>
        </p:txBody>
      </p:sp>
    </p:spTree>
    <p:extLst>
      <p:ext uri="{BB962C8B-B14F-4D97-AF65-F5344CB8AC3E}">
        <p14:creationId xmlns:p14="http://schemas.microsoft.com/office/powerpoint/2010/main" val="14443710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r>
              <a:rPr lang="en-US" sz="2800" dirty="0" smtClean="0">
                <a:solidFill>
                  <a:srgbClr val="C00000"/>
                </a:solidFill>
              </a:rPr>
              <a:t>VAWA </a:t>
            </a:r>
            <a:r>
              <a:rPr lang="en-US" sz="2800" dirty="0">
                <a:solidFill>
                  <a:srgbClr val="C00000"/>
                </a:solidFill>
              </a:rPr>
              <a:t>Required Definitions for Student Conduct Codes </a:t>
            </a:r>
          </a:p>
        </p:txBody>
      </p:sp>
      <p:sp>
        <p:nvSpPr>
          <p:cNvPr id="3" name="Content Placeholder 2"/>
          <p:cNvSpPr>
            <a:spLocks noGrp="1"/>
          </p:cNvSpPr>
          <p:nvPr>
            <p:ph sz="quarter" idx="1"/>
          </p:nvPr>
        </p:nvSpPr>
        <p:spPr/>
        <p:txBody>
          <a:bodyPr>
            <a:normAutofit/>
          </a:bodyPr>
          <a:lstStyle/>
          <a:p>
            <a:r>
              <a:rPr lang="en-US" sz="1800" b="1" dirty="0"/>
              <a:t>Dating Violence </a:t>
            </a:r>
          </a:p>
          <a:p>
            <a:pPr lvl="1"/>
            <a:r>
              <a:rPr lang="en-US" sz="1600" dirty="0"/>
              <a:t>A violent act</a:t>
            </a:r>
            <a:r>
              <a:rPr lang="en-US" sz="1600" b="1" dirty="0"/>
              <a:t> c</a:t>
            </a:r>
            <a:r>
              <a:rPr lang="en-US" sz="1600" dirty="0"/>
              <a:t>ommitted by a  person who is or has been in a social relationship of a romantic or intimate nature with the victim; and </a:t>
            </a:r>
          </a:p>
          <a:p>
            <a:pPr lvl="1"/>
            <a:r>
              <a:rPr lang="en-US" sz="1600" dirty="0"/>
              <a:t>The existence of the relationship shall be determined based on victim’s statement with consideration of the length of the relationship, the type of the relationship, and the frequency of the </a:t>
            </a:r>
            <a:r>
              <a:rPr lang="en-US" sz="1600" dirty="0" smtClean="0"/>
              <a:t>relationship</a:t>
            </a:r>
            <a:endParaRPr lang="en-US" sz="1600" dirty="0"/>
          </a:p>
          <a:p>
            <a:r>
              <a:rPr lang="en-US" sz="1800" b="1" dirty="0"/>
              <a:t>Domestic Violence </a:t>
            </a:r>
          </a:p>
          <a:p>
            <a:pPr lvl="1"/>
            <a:r>
              <a:rPr lang="en-US" sz="1600" dirty="0"/>
              <a:t>A violent crime</a:t>
            </a:r>
            <a:r>
              <a:rPr lang="en-US" sz="1600" b="1" dirty="0"/>
              <a:t> c</a:t>
            </a:r>
            <a:r>
              <a:rPr lang="en-US" sz="1600" dirty="0"/>
              <a:t>ommitted by a current or former spouse or intimate partner OR a person sharing a child with the victim; AND</a:t>
            </a:r>
          </a:p>
          <a:p>
            <a:pPr lvl="1"/>
            <a:r>
              <a:rPr lang="en-US" sz="1600" dirty="0"/>
              <a:t>Has cohabitated with the victim as a spouse or intimate </a:t>
            </a:r>
            <a:r>
              <a:rPr lang="en-US" sz="1600" dirty="0" smtClean="0"/>
              <a:t>partner </a:t>
            </a:r>
            <a:endParaRPr lang="en-US" sz="1600" dirty="0"/>
          </a:p>
          <a:p>
            <a:r>
              <a:rPr lang="en-US" sz="1800" b="1" dirty="0"/>
              <a:t>Stalking </a:t>
            </a:r>
          </a:p>
          <a:p>
            <a:pPr lvl="1"/>
            <a:r>
              <a:rPr lang="en-US" sz="1600" dirty="0"/>
              <a:t>Engaging in a course of conduct (two or more acts) by which the stalker directly, indirectly, or through third parties follows, monitors, observes, </a:t>
            </a:r>
            <a:r>
              <a:rPr lang="en-US" sz="1600" dirty="0" err="1" smtClean="0"/>
              <a:t>surveils</a:t>
            </a:r>
            <a:r>
              <a:rPr lang="en-US" sz="1600" dirty="0" smtClean="0"/>
              <a:t> or threatens a </a:t>
            </a:r>
            <a:r>
              <a:rPr lang="en-US" sz="1600" dirty="0"/>
              <a:t>person </a:t>
            </a:r>
            <a:r>
              <a:rPr lang="en-US" sz="1600" dirty="0" smtClean="0"/>
              <a:t>AND</a:t>
            </a:r>
            <a:endParaRPr lang="en-US" sz="1600" dirty="0"/>
          </a:p>
          <a:p>
            <a:pPr lvl="1"/>
            <a:r>
              <a:rPr lang="en-US" sz="1600" dirty="0"/>
              <a:t>Causes a reasonable person to fear for his or her safety or the safety of others or causes that person to suffer substantial emotional </a:t>
            </a:r>
            <a:r>
              <a:rPr lang="en-US" sz="1600" dirty="0" smtClean="0"/>
              <a:t>damage </a:t>
            </a:r>
            <a:endParaRPr lang="en-US" sz="1600" dirty="0"/>
          </a:p>
          <a:p>
            <a:endParaRPr lang="en-US" dirty="0"/>
          </a:p>
        </p:txBody>
      </p:sp>
    </p:spTree>
    <p:extLst>
      <p:ext uri="{BB962C8B-B14F-4D97-AF65-F5344CB8AC3E}">
        <p14:creationId xmlns:p14="http://schemas.microsoft.com/office/powerpoint/2010/main" val="24876818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1752" y="381000"/>
            <a:ext cx="8534400" cy="606552"/>
          </a:xfrm>
        </p:spPr>
        <p:txBody>
          <a:bodyPr>
            <a:noAutofit/>
          </a:bodyPr>
          <a:lstStyle/>
          <a:p>
            <a:r>
              <a:rPr lang="en-US" dirty="0" smtClean="0">
                <a:solidFill>
                  <a:schemeClr val="tx1"/>
                </a:solidFill>
              </a:rPr>
              <a:t/>
            </a:r>
            <a:br>
              <a:rPr lang="en-US" dirty="0" smtClean="0">
                <a:solidFill>
                  <a:schemeClr val="tx1"/>
                </a:solidFill>
              </a:rPr>
            </a:br>
            <a:r>
              <a:rPr lang="en-US" sz="3200" dirty="0">
                <a:solidFill>
                  <a:srgbClr val="C00000"/>
                </a:solidFill>
              </a:rPr>
              <a:t>Washington Post – August 30, 2012</a:t>
            </a:r>
            <a:endParaRPr lang="en-US" dirty="0">
              <a:solidFill>
                <a:srgbClr val="C00000"/>
              </a:solidFill>
            </a:endParaRPr>
          </a:p>
        </p:txBody>
      </p:sp>
      <p:sp>
        <p:nvSpPr>
          <p:cNvPr id="6" name="Content Placeholder 5"/>
          <p:cNvSpPr>
            <a:spLocks noGrp="1"/>
          </p:cNvSpPr>
          <p:nvPr>
            <p:ph sz="quarter" idx="1"/>
          </p:nvPr>
        </p:nvSpPr>
        <p:spPr>
          <a:xfrm>
            <a:off x="914400" y="1447800"/>
            <a:ext cx="7772400" cy="4572000"/>
          </a:xfrm>
        </p:spPr>
        <p:txBody>
          <a:bodyPr/>
          <a:lstStyle/>
          <a:p>
            <a:pPr marL="0" indent="0" algn="ctr">
              <a:buNone/>
            </a:pPr>
            <a:r>
              <a:rPr lang="en-US" b="1" dirty="0"/>
              <a:t>George </a:t>
            </a:r>
            <a:r>
              <a:rPr lang="en-US" b="1" dirty="0" err="1"/>
              <a:t>Huguely</a:t>
            </a:r>
            <a:r>
              <a:rPr lang="en-US" b="1" dirty="0"/>
              <a:t> V sentenced to 23 years for </a:t>
            </a:r>
            <a:r>
              <a:rPr lang="en-US" b="1" dirty="0" smtClean="0"/>
              <a:t>Yeardley </a:t>
            </a:r>
            <a:r>
              <a:rPr lang="en-US" b="1" dirty="0"/>
              <a:t>Love </a:t>
            </a:r>
            <a:r>
              <a:rPr lang="en-US" b="1" dirty="0" smtClean="0"/>
              <a:t>murder</a:t>
            </a:r>
          </a:p>
          <a:p>
            <a:pPr marL="0" indent="0">
              <a:buNone/>
            </a:pPr>
            <a:endParaRPr lang="en-US" b="1" dirty="0"/>
          </a:p>
          <a:p>
            <a:pPr marL="0" indent="0">
              <a:buNone/>
            </a:pPr>
            <a:endParaRPr lang="en-US" b="1" dirty="0" smtClean="0"/>
          </a:p>
          <a:p>
            <a:pPr marL="0" indent="0">
              <a:buNone/>
            </a:pPr>
            <a:endParaRPr lang="en-US" b="1" dirty="0"/>
          </a:p>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5999" y="2362200"/>
            <a:ext cx="4648201" cy="2695575"/>
          </a:xfrm>
          <a:prstGeom prst="rect">
            <a:avLst/>
          </a:prstGeom>
        </p:spPr>
      </p:pic>
      <p:sp>
        <p:nvSpPr>
          <p:cNvPr id="9" name="TextBox 8"/>
          <p:cNvSpPr txBox="1"/>
          <p:nvPr/>
        </p:nvSpPr>
        <p:spPr>
          <a:xfrm>
            <a:off x="1219200" y="5181600"/>
            <a:ext cx="6705600" cy="1200329"/>
          </a:xfrm>
          <a:prstGeom prst="rect">
            <a:avLst/>
          </a:prstGeom>
          <a:noFill/>
        </p:spPr>
        <p:txBody>
          <a:bodyPr wrap="square" rtlCol="0">
            <a:spAutoFit/>
          </a:bodyPr>
          <a:lstStyle/>
          <a:p>
            <a:r>
              <a:rPr lang="en-US" b="1" dirty="0" smtClean="0"/>
              <a:t>George </a:t>
            </a:r>
            <a:r>
              <a:rPr lang="en-US" b="1" dirty="0" err="1" smtClean="0"/>
              <a:t>Hughely</a:t>
            </a:r>
            <a:r>
              <a:rPr lang="en-US" b="1" dirty="0" smtClean="0"/>
              <a:t> V found guilty of second degree murder: A jury convicted the former U-Va. lacrosse player in the 2011 death of his onetime girlfriend Yeardley Love</a:t>
            </a:r>
            <a:endParaRPr lang="en-US" b="1" dirty="0"/>
          </a:p>
        </p:txBody>
      </p:sp>
    </p:spTree>
    <p:extLst>
      <p:ext uri="{BB962C8B-B14F-4D97-AF65-F5344CB8AC3E}">
        <p14:creationId xmlns:p14="http://schemas.microsoft.com/office/powerpoint/2010/main" val="35428958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C00000"/>
                </a:solidFill>
              </a:rPr>
              <a:t>Associated Press - </a:t>
            </a:r>
            <a:r>
              <a:rPr lang="en-US" dirty="0">
                <a:solidFill>
                  <a:srgbClr val="C00000"/>
                </a:solidFill>
              </a:rPr>
              <a:t>August </a:t>
            </a:r>
            <a:r>
              <a:rPr lang="en-US" dirty="0" smtClean="0">
                <a:solidFill>
                  <a:srgbClr val="C00000"/>
                </a:solidFill>
              </a:rPr>
              <a:t>5</a:t>
            </a:r>
            <a:r>
              <a:rPr lang="en-US" dirty="0">
                <a:solidFill>
                  <a:srgbClr val="C00000"/>
                </a:solidFill>
              </a:rPr>
              <a:t>, 2014 </a:t>
            </a:r>
          </a:p>
        </p:txBody>
      </p:sp>
      <p:sp>
        <p:nvSpPr>
          <p:cNvPr id="3" name="Content Placeholder 2"/>
          <p:cNvSpPr>
            <a:spLocks noGrp="1"/>
          </p:cNvSpPr>
          <p:nvPr>
            <p:ph sz="quarter" idx="1"/>
          </p:nvPr>
        </p:nvSpPr>
        <p:spPr/>
        <p:txBody>
          <a:bodyPr>
            <a:normAutofit fontScale="85000" lnSpcReduction="10000"/>
          </a:bodyPr>
          <a:lstStyle/>
          <a:p>
            <a:pPr marL="0" indent="0">
              <a:buNone/>
            </a:pPr>
            <a:r>
              <a:rPr lang="en-US" sz="3200" b="1" dirty="0"/>
              <a:t>CNY </a:t>
            </a:r>
            <a:r>
              <a:rPr lang="en-US" sz="3200" b="1" dirty="0" smtClean="0"/>
              <a:t>Man Sentenced </a:t>
            </a:r>
            <a:r>
              <a:rPr lang="en-US" sz="3200" b="1" dirty="0"/>
              <a:t>for </a:t>
            </a:r>
            <a:r>
              <a:rPr lang="en-US" sz="3200" b="1" dirty="0" smtClean="0"/>
              <a:t>Killing Girlfriend </a:t>
            </a:r>
            <a:r>
              <a:rPr lang="en-US" sz="3200" b="1" dirty="0"/>
              <a:t>inside SUNY Brockport </a:t>
            </a:r>
            <a:r>
              <a:rPr lang="en-US" sz="3200" b="1" dirty="0" smtClean="0"/>
              <a:t>Dorm</a:t>
            </a:r>
            <a:endParaRPr lang="en-US" dirty="0" smtClean="0"/>
          </a:p>
          <a:p>
            <a:pPr marL="0" indent="0">
              <a:buNone/>
            </a:pPr>
            <a:endParaRPr lang="en-US" sz="2600" dirty="0" smtClean="0"/>
          </a:p>
          <a:p>
            <a:pPr marL="0" indent="0">
              <a:buNone/>
            </a:pPr>
            <a:r>
              <a:rPr lang="en-US" sz="2600" dirty="0" smtClean="0"/>
              <a:t>A </a:t>
            </a:r>
            <a:r>
              <a:rPr lang="en-US" sz="2600" dirty="0"/>
              <a:t>22-year-old man has been sentenced to 25 years to life in prison for killing his girlfriend inside her western New York college dorm room two years ago.</a:t>
            </a:r>
          </a:p>
          <a:p>
            <a:pPr marL="0" indent="0">
              <a:buNone/>
            </a:pPr>
            <a:r>
              <a:rPr lang="en-US" sz="2600" dirty="0" err="1" smtClean="0"/>
              <a:t>Whittemore</a:t>
            </a:r>
            <a:r>
              <a:rPr lang="en-US" sz="2600" dirty="0" smtClean="0"/>
              <a:t> </a:t>
            </a:r>
            <a:r>
              <a:rPr lang="en-US" sz="2600" dirty="0"/>
              <a:t>was found guilty of second-degree murder in May for fatally beating 18-year-old Alexandra </a:t>
            </a:r>
            <a:r>
              <a:rPr lang="en-US" sz="2600" dirty="0" err="1"/>
              <a:t>Kogut</a:t>
            </a:r>
            <a:r>
              <a:rPr lang="en-US" sz="2600" dirty="0"/>
              <a:t> inside her room at the State University of New York College at Brockport on Sept. 29, 2012. </a:t>
            </a:r>
            <a:r>
              <a:rPr lang="en-US" sz="2600" dirty="0" err="1"/>
              <a:t>Whittemore</a:t>
            </a:r>
            <a:r>
              <a:rPr lang="en-US" sz="2600" dirty="0"/>
              <a:t> and </a:t>
            </a:r>
            <a:r>
              <a:rPr lang="en-US" sz="2600" dirty="0" err="1"/>
              <a:t>Kogut</a:t>
            </a:r>
            <a:r>
              <a:rPr lang="en-US" sz="2600" dirty="0"/>
              <a:t> were from New Hartford, near Utica.</a:t>
            </a:r>
          </a:p>
          <a:p>
            <a:pPr marL="0" indent="0">
              <a:buNone/>
            </a:pPr>
            <a:r>
              <a:rPr lang="en-US" sz="2600" dirty="0" err="1"/>
              <a:t>Whittemore</a:t>
            </a:r>
            <a:r>
              <a:rPr lang="en-US" sz="2600" dirty="0"/>
              <a:t> was enrolled at Utica College when he killed the former high school swimming star by beating her with his fists and a curling iron.</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062198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533400"/>
          </a:xfrm>
        </p:spPr>
        <p:txBody>
          <a:bodyPr>
            <a:normAutofit fontScale="90000"/>
          </a:bodyPr>
          <a:lstStyle/>
          <a:p>
            <a:r>
              <a:rPr lang="en-US" dirty="0" smtClean="0"/>
              <a:t/>
            </a:r>
            <a:br>
              <a:rPr lang="en-US" dirty="0" smtClean="0"/>
            </a:br>
            <a:r>
              <a:rPr lang="en-US" dirty="0"/>
              <a:t/>
            </a:r>
            <a:br>
              <a:rPr lang="en-US" dirty="0"/>
            </a:br>
            <a:r>
              <a:rPr lang="en-US" sz="3600" dirty="0" smtClean="0">
                <a:solidFill>
                  <a:srgbClr val="C00000"/>
                </a:solidFill>
              </a:rPr>
              <a:t>New York Daily News - January </a:t>
            </a:r>
            <a:r>
              <a:rPr lang="en-US" sz="3600" dirty="0">
                <a:solidFill>
                  <a:srgbClr val="C00000"/>
                </a:solidFill>
              </a:rPr>
              <a:t>19, 2016</a:t>
            </a:r>
          </a:p>
        </p:txBody>
      </p:sp>
      <p:sp>
        <p:nvSpPr>
          <p:cNvPr id="3" name="Content Placeholder 2"/>
          <p:cNvSpPr>
            <a:spLocks noGrp="1"/>
          </p:cNvSpPr>
          <p:nvPr>
            <p:ph sz="quarter" idx="1"/>
          </p:nvPr>
        </p:nvSpPr>
        <p:spPr/>
        <p:txBody>
          <a:bodyPr>
            <a:normAutofit lnSpcReduction="10000"/>
          </a:bodyPr>
          <a:lstStyle/>
          <a:p>
            <a:pPr marL="0" indent="0">
              <a:buNone/>
            </a:pPr>
            <a:r>
              <a:rPr lang="en-US" b="1" dirty="0"/>
              <a:t>3 Found Dead Near SUNY </a:t>
            </a:r>
            <a:r>
              <a:rPr lang="en-US" b="1" dirty="0" err="1"/>
              <a:t>Geneseo</a:t>
            </a:r>
            <a:r>
              <a:rPr lang="en-US" b="1" dirty="0"/>
              <a:t> Campus in Suspected </a:t>
            </a:r>
            <a:r>
              <a:rPr lang="en-US" b="1" dirty="0" smtClean="0"/>
              <a:t>Murder-Suicide</a:t>
            </a:r>
          </a:p>
          <a:p>
            <a:pPr marL="0" indent="0">
              <a:buNone/>
            </a:pPr>
            <a:endParaRPr lang="en-US" dirty="0" smtClean="0"/>
          </a:p>
          <a:p>
            <a:pPr marL="0" indent="0">
              <a:buNone/>
            </a:pPr>
            <a:r>
              <a:rPr lang="en-US" dirty="0" smtClean="0"/>
              <a:t>A </a:t>
            </a:r>
            <a:r>
              <a:rPr lang="en-US" dirty="0"/>
              <a:t>murder-suicide left the upstate village known as the home of SUNY </a:t>
            </a:r>
            <a:r>
              <a:rPr lang="en-US" dirty="0" err="1"/>
              <a:t>Geneseo</a:t>
            </a:r>
            <a:r>
              <a:rPr lang="en-US" dirty="0"/>
              <a:t> heartbroken as classes resumed Tuesday.</a:t>
            </a:r>
          </a:p>
          <a:p>
            <a:pPr marL="0" indent="0">
              <a:buNone/>
            </a:pPr>
            <a:r>
              <a:rPr lang="en-US" dirty="0"/>
              <a:t>Police said “distraught” ex-boyfriend Colin Kingston, 24, a former student, </a:t>
            </a:r>
            <a:r>
              <a:rPr lang="en-US" dirty="0" smtClean="0"/>
              <a:t>stabbed his ex-girlfriend, Kelsey </a:t>
            </a:r>
            <a:r>
              <a:rPr lang="en-US" dirty="0" err="1"/>
              <a:t>Annese</a:t>
            </a:r>
            <a:r>
              <a:rPr lang="en-US" dirty="0"/>
              <a:t>, 21, and her fellow current student Matthew Hutchinson, 24, at </a:t>
            </a:r>
            <a:r>
              <a:rPr lang="en-US" dirty="0" err="1"/>
              <a:t>Annese’s</a:t>
            </a:r>
            <a:r>
              <a:rPr lang="en-US" dirty="0"/>
              <a:t> home near campus early Sunday.</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0482831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What is Domestic/Dating Abuse?</a:t>
            </a:r>
            <a:endParaRPr lang="en-US" dirty="0">
              <a:solidFill>
                <a:srgbClr val="C00000"/>
              </a:solidFill>
            </a:endParaRPr>
          </a:p>
        </p:txBody>
      </p:sp>
      <p:sp>
        <p:nvSpPr>
          <p:cNvPr id="3" name="Content Placeholder 2"/>
          <p:cNvSpPr>
            <a:spLocks noGrp="1"/>
          </p:cNvSpPr>
          <p:nvPr>
            <p:ph sz="quarter" idx="1"/>
          </p:nvPr>
        </p:nvSpPr>
        <p:spPr/>
        <p:txBody>
          <a:bodyPr>
            <a:normAutofit fontScale="92500" lnSpcReduction="20000"/>
          </a:bodyPr>
          <a:lstStyle/>
          <a:p>
            <a:r>
              <a:rPr lang="en-US" dirty="0" smtClean="0"/>
              <a:t>Domestic/dating </a:t>
            </a:r>
            <a:r>
              <a:rPr lang="en-US" dirty="0"/>
              <a:t>abuse is ongoing, purposeful behavior that is aimed at dominating one’s partner, and often one’s children as </a:t>
            </a:r>
            <a:r>
              <a:rPr lang="en-US" dirty="0" smtClean="0"/>
              <a:t>well</a:t>
            </a:r>
          </a:p>
          <a:p>
            <a:r>
              <a:rPr lang="en-US" dirty="0" smtClean="0"/>
              <a:t>Domestic/dating </a:t>
            </a:r>
            <a:r>
              <a:rPr lang="en-US" dirty="0"/>
              <a:t>abuse involves repeated, ongoing, intentional control tactics used by one partner against the </a:t>
            </a:r>
            <a:r>
              <a:rPr lang="en-US" dirty="0" smtClean="0"/>
              <a:t>other </a:t>
            </a:r>
          </a:p>
          <a:p>
            <a:pPr lvl="1"/>
            <a:r>
              <a:rPr lang="en-US" dirty="0" smtClean="0"/>
              <a:t>Those </a:t>
            </a:r>
            <a:r>
              <a:rPr lang="en-US" dirty="0"/>
              <a:t>tactics may be physical, sexual, economic, psychological, </a:t>
            </a:r>
            <a:r>
              <a:rPr lang="en-US" dirty="0" smtClean="0"/>
              <a:t>or </a:t>
            </a:r>
            <a:r>
              <a:rPr lang="en-US" dirty="0"/>
              <a:t>all of the </a:t>
            </a:r>
            <a:r>
              <a:rPr lang="en-US" dirty="0" smtClean="0"/>
              <a:t>above</a:t>
            </a:r>
          </a:p>
          <a:p>
            <a:pPr lvl="1"/>
            <a:r>
              <a:rPr lang="en-US" dirty="0" smtClean="0"/>
              <a:t>An abuser is </a:t>
            </a:r>
            <a:r>
              <a:rPr lang="en-US" dirty="0"/>
              <a:t>someone who engages in a pattern of coercive control, not simply someone who physically assaults a </a:t>
            </a:r>
            <a:r>
              <a:rPr lang="en-US" dirty="0" smtClean="0"/>
              <a:t>partner</a:t>
            </a:r>
          </a:p>
          <a:p>
            <a:r>
              <a:rPr lang="en-US" dirty="0" smtClean="0"/>
              <a:t>Victims need domestic violence services, safety </a:t>
            </a:r>
            <a:r>
              <a:rPr lang="en-US" dirty="0"/>
              <a:t>planning, orders of protection, and </a:t>
            </a:r>
            <a:r>
              <a:rPr lang="en-US" dirty="0" smtClean="0"/>
              <a:t>support</a:t>
            </a:r>
          </a:p>
          <a:p>
            <a:pPr lvl="1"/>
            <a:r>
              <a:rPr lang="en-US" dirty="0" smtClean="0"/>
              <a:t>Victims </a:t>
            </a:r>
            <a:r>
              <a:rPr lang="en-US" dirty="0"/>
              <a:t>should not have to deal with </a:t>
            </a:r>
            <a:r>
              <a:rPr lang="en-US" dirty="0" smtClean="0"/>
              <a:t>domestic </a:t>
            </a:r>
            <a:r>
              <a:rPr lang="en-US" dirty="0"/>
              <a:t>abuse all by </a:t>
            </a:r>
            <a:r>
              <a:rPr lang="en-US" dirty="0" smtClean="0"/>
              <a:t>themselves</a:t>
            </a:r>
          </a:p>
          <a:p>
            <a:pPr lvl="1"/>
            <a:endParaRPr lang="en-US" dirty="0"/>
          </a:p>
          <a:p>
            <a:pPr lvl="1"/>
            <a:endParaRPr lang="en-US" dirty="0"/>
          </a:p>
        </p:txBody>
      </p:sp>
    </p:spTree>
    <p:extLst>
      <p:ext uri="{BB962C8B-B14F-4D97-AF65-F5344CB8AC3E}">
        <p14:creationId xmlns:p14="http://schemas.microsoft.com/office/powerpoint/2010/main" val="5336967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57200" y="3810000"/>
            <a:ext cx="8077200" cy="1752600"/>
          </a:xfrm>
        </p:spPr>
        <p:txBody>
          <a:bodyPr>
            <a:normAutofit/>
          </a:bodyPr>
          <a:lstStyle/>
          <a:p>
            <a:r>
              <a:rPr lang="en-US" sz="4800" b="1" dirty="0" smtClean="0">
                <a:solidFill>
                  <a:srgbClr val="00B0F0"/>
                </a:solidFill>
                <a:latin typeface="Kristen ITC" panose="03050502040202030202" pitchFamily="66" charset="0"/>
                <a:cs typeface="Aharoni" panose="02010803020104030203" pitchFamily="2" charset="-79"/>
              </a:rPr>
              <a:t>“Yes! </a:t>
            </a:r>
            <a:r>
              <a:rPr lang="en-US" sz="4800" b="1" dirty="0" smtClean="0">
                <a:solidFill>
                  <a:srgbClr val="00B050"/>
                </a:solidFill>
                <a:latin typeface="Kristen ITC" panose="03050502040202030202" pitchFamily="66" charset="0"/>
                <a:cs typeface="Aharoni" panose="02010803020104030203" pitchFamily="2" charset="-79"/>
              </a:rPr>
              <a:t>Yes! </a:t>
            </a:r>
            <a:r>
              <a:rPr lang="en-US" sz="4800" b="1" dirty="0" smtClean="0">
                <a:solidFill>
                  <a:srgbClr val="FFC000"/>
                </a:solidFill>
                <a:latin typeface="Kristen ITC" panose="03050502040202030202" pitchFamily="66" charset="0"/>
                <a:cs typeface="Aharoni" panose="02010803020104030203" pitchFamily="2" charset="-79"/>
              </a:rPr>
              <a:t>Oh, yes!”</a:t>
            </a:r>
            <a:endParaRPr lang="en-US" sz="4800" b="1" dirty="0">
              <a:solidFill>
                <a:srgbClr val="FFC000"/>
              </a:solidFill>
              <a:latin typeface="Kristen ITC" panose="03050502040202030202" pitchFamily="66" charset="0"/>
              <a:cs typeface="Aharoni" panose="02010803020104030203" pitchFamily="2" charset="-79"/>
            </a:endParaRPr>
          </a:p>
        </p:txBody>
      </p:sp>
      <p:sp>
        <p:nvSpPr>
          <p:cNvPr id="4" name="Title 3"/>
          <p:cNvSpPr>
            <a:spLocks noGrp="1"/>
          </p:cNvSpPr>
          <p:nvPr>
            <p:ph type="ctrTitle"/>
          </p:nvPr>
        </p:nvSpPr>
        <p:spPr/>
        <p:txBody>
          <a:bodyPr>
            <a:noAutofit/>
          </a:bodyPr>
          <a:lstStyle/>
          <a:p>
            <a:r>
              <a:rPr lang="en-US" sz="3600" b="1" dirty="0">
                <a:solidFill>
                  <a:srgbClr val="FF0066"/>
                </a:solidFill>
                <a:latin typeface="Bella Donna" panose="03000502030604030003" pitchFamily="66" charset="0"/>
              </a:rPr>
              <a:t>Affirmative Consent – </a:t>
            </a:r>
            <a:br>
              <a:rPr lang="en-US" sz="3600" b="1" dirty="0">
                <a:solidFill>
                  <a:srgbClr val="FF0066"/>
                </a:solidFill>
                <a:latin typeface="Bella Donna" panose="03000502030604030003" pitchFamily="66" charset="0"/>
              </a:rPr>
            </a:br>
            <a:r>
              <a:rPr lang="en-US" sz="3600" b="1" dirty="0" smtClean="0">
                <a:solidFill>
                  <a:srgbClr val="FF0066"/>
                </a:solidFill>
                <a:latin typeface="Bella Donna" panose="03000502030604030003" pitchFamily="66" charset="0"/>
              </a:rPr>
              <a:t>“You </a:t>
            </a:r>
            <a:r>
              <a:rPr lang="en-US" sz="3600" b="1" dirty="0">
                <a:solidFill>
                  <a:srgbClr val="FF0066"/>
                </a:solidFill>
                <a:latin typeface="Bella Donna" panose="03000502030604030003" pitchFamily="66" charset="0"/>
              </a:rPr>
              <a:t>Know It When You Hear It</a:t>
            </a:r>
            <a:r>
              <a:rPr lang="en-US" sz="3600" b="1" dirty="0" smtClean="0">
                <a:solidFill>
                  <a:srgbClr val="FF0066"/>
                </a:solidFill>
                <a:latin typeface="Bella Donna" panose="03000502030604030003" pitchFamily="66" charset="0"/>
              </a:rPr>
              <a:t>!”</a:t>
            </a:r>
            <a:endParaRPr lang="en-US" sz="3600" b="1" dirty="0">
              <a:solidFill>
                <a:srgbClr val="FF0066"/>
              </a:solidFill>
              <a:latin typeface="Bella Donna" panose="03000502030604030003" pitchFamily="66" charset="0"/>
            </a:endParaRPr>
          </a:p>
        </p:txBody>
      </p:sp>
    </p:spTree>
    <p:extLst>
      <p:ext uri="{BB962C8B-B14F-4D97-AF65-F5344CB8AC3E}">
        <p14:creationId xmlns:p14="http://schemas.microsoft.com/office/powerpoint/2010/main" val="16487377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C00000"/>
                </a:solidFill>
              </a:rPr>
              <a:t>Affirmative Consent Definition</a:t>
            </a:r>
            <a:endParaRPr lang="en-US" dirty="0">
              <a:solidFill>
                <a:srgbClr val="C00000"/>
              </a:solidFill>
            </a:endParaRPr>
          </a:p>
        </p:txBody>
      </p:sp>
      <p:sp>
        <p:nvSpPr>
          <p:cNvPr id="3" name="Content Placeholder 2"/>
          <p:cNvSpPr>
            <a:spLocks noGrp="1"/>
          </p:cNvSpPr>
          <p:nvPr>
            <p:ph sz="quarter" idx="1"/>
          </p:nvPr>
        </p:nvSpPr>
        <p:spPr/>
        <p:txBody>
          <a:bodyPr>
            <a:noAutofit/>
          </a:bodyPr>
          <a:lstStyle/>
          <a:p>
            <a:r>
              <a:rPr lang="en-US" sz="2400" dirty="0" smtClean="0"/>
              <a:t>Affirmative </a:t>
            </a:r>
            <a:r>
              <a:rPr lang="en-US" sz="2400" dirty="0"/>
              <a:t>consent is a knowing, voluntary, and mutual decision among all participants to engage in sexual </a:t>
            </a:r>
            <a:r>
              <a:rPr lang="en-US" sz="2400" dirty="0" smtClean="0"/>
              <a:t>activity</a:t>
            </a:r>
          </a:p>
          <a:p>
            <a:r>
              <a:rPr lang="en-US" sz="2400" dirty="0" smtClean="0"/>
              <a:t>Consent </a:t>
            </a:r>
            <a:r>
              <a:rPr lang="en-US" sz="2400" dirty="0"/>
              <a:t>can be given by words or actions, as long as those words or actions create clear permission regarding willingness to engage in the sexual </a:t>
            </a:r>
            <a:r>
              <a:rPr lang="en-US" sz="2400" dirty="0" smtClean="0"/>
              <a:t>activity</a:t>
            </a:r>
          </a:p>
          <a:p>
            <a:r>
              <a:rPr lang="en-US" sz="2400" dirty="0" smtClean="0"/>
              <a:t>Silence </a:t>
            </a:r>
            <a:r>
              <a:rPr lang="en-US" sz="2400" dirty="0"/>
              <a:t>or lack of resistance, in and of itself, does not demonstrate </a:t>
            </a:r>
            <a:r>
              <a:rPr lang="en-US" sz="2400" dirty="0" smtClean="0"/>
              <a:t>consent</a:t>
            </a:r>
          </a:p>
          <a:p>
            <a:r>
              <a:rPr lang="en-US" sz="2400" dirty="0" smtClean="0"/>
              <a:t>The </a:t>
            </a:r>
            <a:r>
              <a:rPr lang="en-US" sz="2400" dirty="0"/>
              <a:t>definition of consent does not vary based upon a participant's sex, sexual orientation, gender identity, or gender </a:t>
            </a:r>
            <a:r>
              <a:rPr lang="en-US" sz="2400" dirty="0" smtClean="0"/>
              <a:t>expression</a:t>
            </a:r>
            <a:endParaRPr lang="en-US" sz="2400" dirty="0"/>
          </a:p>
        </p:txBody>
      </p:sp>
    </p:spTree>
    <p:extLst>
      <p:ext uri="{BB962C8B-B14F-4D97-AF65-F5344CB8AC3E}">
        <p14:creationId xmlns:p14="http://schemas.microsoft.com/office/powerpoint/2010/main" val="19061363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C00000"/>
                </a:solidFill>
              </a:rPr>
              <a:t>More About Affirmative Consent</a:t>
            </a:r>
            <a:endParaRPr lang="en-US" dirty="0">
              <a:solidFill>
                <a:srgbClr val="C00000"/>
              </a:solidFill>
            </a:endParaRPr>
          </a:p>
        </p:txBody>
      </p:sp>
      <p:sp>
        <p:nvSpPr>
          <p:cNvPr id="3" name="Content Placeholder 2"/>
          <p:cNvSpPr>
            <a:spLocks noGrp="1"/>
          </p:cNvSpPr>
          <p:nvPr>
            <p:ph sz="quarter" idx="1"/>
          </p:nvPr>
        </p:nvSpPr>
        <p:spPr>
          <a:xfrm>
            <a:off x="914400" y="1752600"/>
            <a:ext cx="7772400" cy="4800600"/>
          </a:xfrm>
        </p:spPr>
        <p:txBody>
          <a:bodyPr>
            <a:noAutofit/>
          </a:bodyPr>
          <a:lstStyle/>
          <a:p>
            <a:r>
              <a:rPr lang="en-US" sz="1600" dirty="0"/>
              <a:t>Consent to any sexual </a:t>
            </a:r>
            <a:r>
              <a:rPr lang="en-US" sz="1600" dirty="0" smtClean="0"/>
              <a:t>act, </a:t>
            </a:r>
            <a:r>
              <a:rPr lang="en-US" sz="1600" dirty="0"/>
              <a:t>or prior consensual sexual activity between or with any </a:t>
            </a:r>
            <a:r>
              <a:rPr lang="en-US" sz="1600" dirty="0" smtClean="0"/>
              <a:t>party, </a:t>
            </a:r>
            <a:r>
              <a:rPr lang="en-US" sz="1600" dirty="0"/>
              <a:t>does not necessarily constitute consent to any other sexual </a:t>
            </a:r>
            <a:r>
              <a:rPr lang="en-US" sz="1600" dirty="0" smtClean="0"/>
              <a:t>act</a:t>
            </a:r>
          </a:p>
          <a:p>
            <a:r>
              <a:rPr lang="en-US" sz="1600" dirty="0" smtClean="0"/>
              <a:t>Consent </a:t>
            </a:r>
            <a:r>
              <a:rPr lang="en-US" sz="1600" dirty="0"/>
              <a:t>is required regardless of whether the person initiating the act is under the influence of drugs and/or </a:t>
            </a:r>
            <a:r>
              <a:rPr lang="en-US" sz="1600" dirty="0" smtClean="0"/>
              <a:t>alcohol</a:t>
            </a:r>
            <a:endParaRPr lang="en-US" sz="1600" dirty="0"/>
          </a:p>
          <a:p>
            <a:pPr lvl="0"/>
            <a:r>
              <a:rPr lang="en-US" sz="1600" dirty="0"/>
              <a:t>Consent may be initially given but withdrawn at any </a:t>
            </a:r>
            <a:r>
              <a:rPr lang="en-US" sz="1600" dirty="0" smtClean="0"/>
              <a:t>time</a:t>
            </a:r>
            <a:endParaRPr lang="en-US" sz="1600" dirty="0"/>
          </a:p>
          <a:p>
            <a:pPr lvl="0"/>
            <a:r>
              <a:rPr lang="en-US" sz="1600" dirty="0"/>
              <a:t>Consent cannot be given when a person is incapacitated, which occurs when an individual lacks the ability to knowingly choose to participate in sexual </a:t>
            </a:r>
            <a:r>
              <a:rPr lang="en-US" sz="1600" dirty="0" smtClean="0"/>
              <a:t>activity </a:t>
            </a:r>
          </a:p>
          <a:p>
            <a:pPr lvl="1"/>
            <a:r>
              <a:rPr lang="en-US" sz="1400" dirty="0" smtClean="0"/>
              <a:t>Incapacitation </a:t>
            </a:r>
            <a:r>
              <a:rPr lang="en-US" sz="1400" dirty="0"/>
              <a:t>may be caused by the lack of consciousness or being asleep, being involuntarily restrained, or if an individual otherwise cannot consent</a:t>
            </a:r>
            <a:r>
              <a:rPr lang="en-US" sz="1400" dirty="0" smtClean="0"/>
              <a:t>. </a:t>
            </a:r>
          </a:p>
          <a:p>
            <a:pPr lvl="1"/>
            <a:r>
              <a:rPr lang="en-US" sz="1400" dirty="0" smtClean="0"/>
              <a:t>Depending </a:t>
            </a:r>
            <a:r>
              <a:rPr lang="en-US" sz="1400" dirty="0"/>
              <a:t>on the degree of intoxication, someone who is under the influence of alcohol, drugs, or other intoxicants may be incapacitated and therefore unable to </a:t>
            </a:r>
            <a:r>
              <a:rPr lang="en-US" sz="1400" dirty="0" smtClean="0"/>
              <a:t>consent</a:t>
            </a:r>
            <a:endParaRPr lang="en-US" sz="1400" dirty="0"/>
          </a:p>
          <a:p>
            <a:pPr lvl="0"/>
            <a:r>
              <a:rPr lang="en-US" sz="1600" dirty="0"/>
              <a:t>Consent cannot be given when it is the result of any coercion, intimidation, force, or threat of </a:t>
            </a:r>
            <a:r>
              <a:rPr lang="en-US" sz="1600" dirty="0" smtClean="0"/>
              <a:t>harm</a:t>
            </a:r>
            <a:endParaRPr lang="en-US" sz="1600" dirty="0"/>
          </a:p>
          <a:p>
            <a:pPr lvl="0"/>
            <a:r>
              <a:rPr lang="en-US" sz="1600" dirty="0"/>
              <a:t>When consent is withdrawn or can no longer be given, sexual activity must </a:t>
            </a:r>
            <a:r>
              <a:rPr lang="en-US" sz="1600" dirty="0" smtClean="0"/>
              <a:t>stop</a:t>
            </a:r>
            <a:endParaRPr lang="en-US" sz="1600" dirty="0"/>
          </a:p>
          <a:p>
            <a:endParaRPr lang="en-US" sz="1600" dirty="0"/>
          </a:p>
        </p:txBody>
      </p:sp>
    </p:spTree>
    <p:extLst>
      <p:ext uri="{BB962C8B-B14F-4D97-AF65-F5344CB8AC3E}">
        <p14:creationId xmlns:p14="http://schemas.microsoft.com/office/powerpoint/2010/main" val="36535997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Kristen ITC" panose="03050502040202030202" pitchFamily="66" charset="0"/>
              </a:rPr>
              <a:t>Tea Analogy</a:t>
            </a:r>
            <a:endParaRPr lang="en-US" b="1" dirty="0">
              <a:solidFill>
                <a:srgbClr val="0070C0"/>
              </a:solidFill>
              <a:latin typeface="Kristen ITC" panose="03050502040202030202" pitchFamily="66" charset="0"/>
            </a:endParaRPr>
          </a:p>
        </p:txBody>
      </p:sp>
      <p:sp>
        <p:nvSpPr>
          <p:cNvPr id="3" name="Content Placeholder 2"/>
          <p:cNvSpPr>
            <a:spLocks noGrp="1"/>
          </p:cNvSpPr>
          <p:nvPr>
            <p:ph sz="quarter" idx="1"/>
          </p:nvPr>
        </p:nvSpPr>
        <p:spPr/>
        <p:txBody>
          <a:bodyPr/>
          <a:lstStyle/>
          <a:p>
            <a:pPr marL="0" indent="0">
              <a:buNone/>
            </a:pPr>
            <a:r>
              <a:rPr lang="en-US" dirty="0"/>
              <a:t>Video</a:t>
            </a:r>
            <a:r>
              <a:rPr lang="en-US" dirty="0" smtClean="0"/>
              <a:t>:</a:t>
            </a:r>
          </a:p>
          <a:p>
            <a:pPr marL="0" indent="0">
              <a:buNone/>
            </a:pPr>
            <a:r>
              <a:rPr lang="en-US" dirty="0" smtClean="0"/>
              <a:t>https</a:t>
            </a:r>
            <a:r>
              <a:rPr lang="en-US" dirty="0"/>
              <a:t>://www.youtube.com/watch?v=oQbei5JGiT8</a:t>
            </a:r>
          </a:p>
        </p:txBody>
      </p:sp>
    </p:spTree>
    <p:extLst>
      <p:ext uri="{BB962C8B-B14F-4D97-AF65-F5344CB8AC3E}">
        <p14:creationId xmlns:p14="http://schemas.microsoft.com/office/powerpoint/2010/main" val="35827438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Student’s Bill of Rights</a:t>
            </a:r>
            <a:endParaRPr lang="en-US" dirty="0">
              <a:solidFill>
                <a:srgbClr val="C00000"/>
              </a:solidFill>
            </a:endParaRPr>
          </a:p>
        </p:txBody>
      </p:sp>
      <p:sp>
        <p:nvSpPr>
          <p:cNvPr id="3" name="Content Placeholder 2"/>
          <p:cNvSpPr>
            <a:spLocks noGrp="1"/>
          </p:cNvSpPr>
          <p:nvPr>
            <p:ph sz="quarter" idx="1"/>
          </p:nvPr>
        </p:nvSpPr>
        <p:spPr/>
        <p:txBody>
          <a:bodyPr>
            <a:normAutofit fontScale="62500" lnSpcReduction="20000"/>
          </a:bodyPr>
          <a:lstStyle/>
          <a:p>
            <a:r>
              <a:rPr lang="en-US" dirty="0"/>
              <a:t>All students have the right to:</a:t>
            </a:r>
          </a:p>
          <a:p>
            <a:pPr lvl="1"/>
            <a:r>
              <a:rPr lang="en-US" dirty="0"/>
              <a:t>Make a report to local law enforcement and/or state </a:t>
            </a:r>
            <a:r>
              <a:rPr lang="en-US" dirty="0" smtClean="0"/>
              <a:t>police</a:t>
            </a:r>
            <a:endParaRPr lang="en-US" dirty="0"/>
          </a:p>
          <a:p>
            <a:pPr lvl="1"/>
            <a:r>
              <a:rPr lang="en-US" dirty="0"/>
              <a:t>Have disclosures of domestic violence, dating violence, stalking, and sexual assault treated </a:t>
            </a:r>
            <a:r>
              <a:rPr lang="en-US" dirty="0" smtClean="0"/>
              <a:t>seriously</a:t>
            </a:r>
            <a:endParaRPr lang="en-US" dirty="0"/>
          </a:p>
          <a:p>
            <a:pPr lvl="1"/>
            <a:r>
              <a:rPr lang="en-US" dirty="0"/>
              <a:t>Make a decision about whether or not to disclose a crime or violation and participate in the judicial or conduct process </a:t>
            </a:r>
            <a:r>
              <a:rPr lang="en-US" dirty="0" smtClean="0"/>
              <a:t>and/or </a:t>
            </a:r>
            <a:r>
              <a:rPr lang="en-US" dirty="0"/>
              <a:t>criminal justice process free from pressure from the </a:t>
            </a:r>
            <a:r>
              <a:rPr lang="en-US" dirty="0" smtClean="0"/>
              <a:t>institution</a:t>
            </a:r>
            <a:endParaRPr lang="en-US" dirty="0"/>
          </a:p>
          <a:p>
            <a:pPr lvl="1"/>
            <a:r>
              <a:rPr lang="en-US" dirty="0"/>
              <a:t>Participate in a process that is fair, impartial, and provides adequate notice and a meaningful opportunity to be </a:t>
            </a:r>
            <a:r>
              <a:rPr lang="en-US" dirty="0" smtClean="0"/>
              <a:t>heard</a:t>
            </a:r>
            <a:endParaRPr lang="en-US" dirty="0"/>
          </a:p>
          <a:p>
            <a:pPr lvl="1"/>
            <a:r>
              <a:rPr lang="en-US" dirty="0"/>
              <a:t>Be treated with dignity and to receive from the institution courteous, fair, and respectful health care and counseling services, where </a:t>
            </a:r>
            <a:r>
              <a:rPr lang="en-US" dirty="0" smtClean="0"/>
              <a:t>available</a:t>
            </a:r>
            <a:endParaRPr lang="en-US" dirty="0"/>
          </a:p>
          <a:p>
            <a:pPr lvl="1"/>
            <a:r>
              <a:rPr lang="en-US" dirty="0"/>
              <a:t>Be free from any suggestion that the reporting individual is at fault when these crimes and violations are committed, or should have acted in a different manner to avoid such crimes or </a:t>
            </a:r>
            <a:r>
              <a:rPr lang="en-US" dirty="0" smtClean="0"/>
              <a:t>violations</a:t>
            </a:r>
            <a:endParaRPr lang="en-US" dirty="0"/>
          </a:p>
          <a:p>
            <a:pPr lvl="1"/>
            <a:r>
              <a:rPr lang="en-US" dirty="0"/>
              <a:t>Describe the incident to as few institutional representatives as practicable and not to be required to unnecessarily repeat a description of the </a:t>
            </a:r>
            <a:r>
              <a:rPr lang="en-US" dirty="0" smtClean="0"/>
              <a:t>incident</a:t>
            </a:r>
            <a:endParaRPr lang="en-US" dirty="0"/>
          </a:p>
          <a:p>
            <a:pPr lvl="1"/>
            <a:r>
              <a:rPr lang="en-US" dirty="0"/>
              <a:t>Be free from retaliation by the institution, the accused and/or the respondent, and/or their friends, family and acquaintances within the jurisdiction of the </a:t>
            </a:r>
            <a:r>
              <a:rPr lang="en-US" dirty="0" smtClean="0"/>
              <a:t>institution</a:t>
            </a:r>
            <a:endParaRPr lang="en-US" dirty="0"/>
          </a:p>
          <a:p>
            <a:pPr lvl="1"/>
            <a:r>
              <a:rPr lang="en-US" dirty="0"/>
              <a:t>Access to at least one level of appeal of a </a:t>
            </a:r>
            <a:r>
              <a:rPr lang="en-US" dirty="0" smtClean="0"/>
              <a:t>determination</a:t>
            </a:r>
            <a:endParaRPr lang="en-US" dirty="0"/>
          </a:p>
          <a:p>
            <a:pPr lvl="1"/>
            <a:r>
              <a:rPr lang="en-US" dirty="0"/>
              <a:t>Be accompanied by an advisor of choice who may assist and advise a reporting individual, accused, or respondent throughout the judicial or conduct process including during all meetings and hearings related to such process</a:t>
            </a:r>
            <a:r>
              <a:rPr lang="en-US" dirty="0" smtClean="0"/>
              <a:t>;</a:t>
            </a:r>
            <a:endParaRPr lang="en-US" dirty="0"/>
          </a:p>
          <a:p>
            <a:pPr lvl="1"/>
            <a:r>
              <a:rPr lang="en-US" dirty="0"/>
              <a:t>Exercise civil rights and practice of religion without interference by the investigative, criminal justice, or judicial or conduct process of the </a:t>
            </a:r>
            <a:r>
              <a:rPr lang="en-US" dirty="0" smtClean="0"/>
              <a:t>College</a:t>
            </a:r>
            <a:endParaRPr lang="en-US" dirty="0"/>
          </a:p>
          <a:p>
            <a:endParaRPr lang="en-US" dirty="0"/>
          </a:p>
        </p:txBody>
      </p:sp>
    </p:spTree>
    <p:extLst>
      <p:ext uri="{BB962C8B-B14F-4D97-AF65-F5344CB8AC3E}">
        <p14:creationId xmlns:p14="http://schemas.microsoft.com/office/powerpoint/2010/main" val="2383031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C00000"/>
                </a:solidFill>
              </a:rPr>
              <a:t>New York Times – October 2, 2014</a:t>
            </a:r>
            <a:endParaRPr lang="en-US" dirty="0">
              <a:solidFill>
                <a:srgbClr val="C00000"/>
              </a:solidFill>
            </a:endParaRPr>
          </a:p>
        </p:txBody>
      </p:sp>
      <p:sp>
        <p:nvSpPr>
          <p:cNvPr id="3" name="Content Placeholder 2"/>
          <p:cNvSpPr>
            <a:spLocks noGrp="1"/>
          </p:cNvSpPr>
          <p:nvPr>
            <p:ph sz="quarter" idx="1"/>
          </p:nvPr>
        </p:nvSpPr>
        <p:spPr/>
        <p:txBody>
          <a:bodyPr>
            <a:normAutofit/>
          </a:bodyPr>
          <a:lstStyle/>
          <a:p>
            <a:pPr marL="0" indent="0" algn="ctr">
              <a:buNone/>
            </a:pPr>
            <a:r>
              <a:rPr lang="en-US" b="1" dirty="0"/>
              <a:t>Cuomo Orders SUNY to Overhaul Its Sexual Assault </a:t>
            </a:r>
            <a:r>
              <a:rPr lang="en-US" b="1" dirty="0" smtClean="0"/>
              <a:t>Rules</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1200" i="1" dirty="0" smtClean="0"/>
              <a:t>Credit: Shannon </a:t>
            </a:r>
            <a:r>
              <a:rPr lang="en-US" sz="1200" i="1" dirty="0"/>
              <a:t>Stapleton/Reuters </a:t>
            </a:r>
          </a:p>
          <a:p>
            <a:pPr marL="0" indent="0">
              <a:buNone/>
            </a:pPr>
            <a:r>
              <a:rPr lang="en-US" sz="2000" dirty="0" smtClean="0"/>
              <a:t>Gov. Andrew M. Cuomo said </a:t>
            </a:r>
            <a:r>
              <a:rPr lang="en-US" sz="2000" dirty="0"/>
              <a:t>on Thursday that he had </a:t>
            </a:r>
            <a:r>
              <a:rPr lang="en-US" sz="2000" dirty="0" smtClean="0"/>
              <a:t>instructed the State University of New York to </a:t>
            </a:r>
            <a:r>
              <a:rPr lang="en-US" sz="2000" dirty="0"/>
              <a:t>overhaul its approach to preventing, investigating and prosecuting sexual assault, including making affirmative consent the rule on all 64 of its </a:t>
            </a:r>
            <a:r>
              <a:rPr lang="en-US" sz="2000" dirty="0" smtClean="0"/>
              <a:t>campuses</a:t>
            </a:r>
            <a:endParaRPr lang="en-US" sz="2000" b="1" dirty="0" smtClean="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9000" y="2438400"/>
            <a:ext cx="2819400" cy="1905000"/>
          </a:xfrm>
          <a:prstGeom prst="rect">
            <a:avLst/>
          </a:prstGeom>
        </p:spPr>
      </p:pic>
    </p:spTree>
    <p:extLst>
      <p:ext uri="{BB962C8B-B14F-4D97-AF65-F5344CB8AC3E}">
        <p14:creationId xmlns:p14="http://schemas.microsoft.com/office/powerpoint/2010/main" val="32550705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Reporting Options</a:t>
            </a:r>
            <a:endParaRPr lang="en-US" dirty="0">
              <a:solidFill>
                <a:srgbClr val="C00000"/>
              </a:solidFill>
            </a:endParaRPr>
          </a:p>
        </p:txBody>
      </p:sp>
      <p:sp>
        <p:nvSpPr>
          <p:cNvPr id="3" name="Content Placeholder 2"/>
          <p:cNvSpPr>
            <a:spLocks noGrp="1"/>
          </p:cNvSpPr>
          <p:nvPr>
            <p:ph sz="quarter" idx="1"/>
          </p:nvPr>
        </p:nvSpPr>
        <p:spPr/>
        <p:txBody>
          <a:bodyPr>
            <a:normAutofit fontScale="92500" lnSpcReduction="20000"/>
          </a:bodyPr>
          <a:lstStyle/>
          <a:p>
            <a:r>
              <a:rPr lang="en-US" dirty="0"/>
              <a:t>Victims/survivors have many options that can be pursued simultaneously, including one or more of the following:</a:t>
            </a:r>
          </a:p>
          <a:p>
            <a:pPr lvl="1"/>
            <a:r>
              <a:rPr lang="en-US" dirty="0"/>
              <a:t>Receive resources, such as counseling and medical </a:t>
            </a:r>
            <a:r>
              <a:rPr lang="en-US" dirty="0" smtClean="0"/>
              <a:t>attention</a:t>
            </a:r>
            <a:endParaRPr lang="en-US" dirty="0"/>
          </a:p>
          <a:p>
            <a:pPr lvl="1"/>
            <a:r>
              <a:rPr lang="en-US" dirty="0"/>
              <a:t>Confidentially or anonymously disclose a crime or </a:t>
            </a:r>
            <a:r>
              <a:rPr lang="en-US" dirty="0" smtClean="0"/>
              <a:t>violation</a:t>
            </a:r>
          </a:p>
          <a:p>
            <a:pPr lvl="2"/>
            <a:r>
              <a:rPr lang="en-US" dirty="0" smtClean="0"/>
              <a:t>Wellness Center</a:t>
            </a:r>
          </a:p>
          <a:p>
            <a:pPr lvl="2"/>
            <a:r>
              <a:rPr lang="en-US" dirty="0" smtClean="0"/>
              <a:t>Anonymous tips – UPD website</a:t>
            </a:r>
          </a:p>
          <a:p>
            <a:pPr lvl="1"/>
            <a:r>
              <a:rPr lang="en-US" dirty="0" smtClean="0"/>
              <a:t>Make </a:t>
            </a:r>
            <a:r>
              <a:rPr lang="en-US" dirty="0"/>
              <a:t>a report </a:t>
            </a:r>
            <a:r>
              <a:rPr lang="en-US" dirty="0" smtClean="0"/>
              <a:t>to an individual </a:t>
            </a:r>
            <a:r>
              <a:rPr lang="en-US" dirty="0"/>
              <a:t>with the authority to address complaints, </a:t>
            </a:r>
            <a:r>
              <a:rPr lang="en-US" dirty="0" smtClean="0"/>
              <a:t>including: </a:t>
            </a:r>
          </a:p>
          <a:p>
            <a:pPr lvl="2"/>
            <a:r>
              <a:rPr lang="en-US" dirty="0" smtClean="0"/>
              <a:t>Director of Human Resources &amp; Affirmative Action/Title </a:t>
            </a:r>
            <a:r>
              <a:rPr lang="en-US" dirty="0"/>
              <a:t>IX </a:t>
            </a:r>
            <a:r>
              <a:rPr lang="en-US" dirty="0" smtClean="0"/>
              <a:t>Coordinator (Lynn Berger)</a:t>
            </a:r>
          </a:p>
          <a:p>
            <a:pPr lvl="2"/>
            <a:r>
              <a:rPr lang="en-US" dirty="0" smtClean="0"/>
              <a:t>Director, Student Conduct/Judicial Affairs (Matthew LaLonde)</a:t>
            </a:r>
            <a:endParaRPr lang="en-US" dirty="0"/>
          </a:p>
          <a:p>
            <a:pPr lvl="2"/>
            <a:r>
              <a:rPr lang="en-US" dirty="0" smtClean="0"/>
              <a:t>University Police</a:t>
            </a:r>
          </a:p>
          <a:p>
            <a:pPr lvl="2"/>
            <a:r>
              <a:rPr lang="en-US" dirty="0" smtClean="0"/>
              <a:t>Local </a:t>
            </a:r>
            <a:r>
              <a:rPr lang="en-US" dirty="0"/>
              <a:t>law enforcement; and/or</a:t>
            </a:r>
          </a:p>
          <a:p>
            <a:pPr lvl="2"/>
            <a:r>
              <a:rPr lang="en-US" dirty="0"/>
              <a:t>Family Court or Civil </a:t>
            </a:r>
            <a:r>
              <a:rPr lang="en-US" dirty="0" smtClean="0"/>
              <a:t>Court</a:t>
            </a:r>
          </a:p>
          <a:p>
            <a:endParaRPr lang="en-US" dirty="0"/>
          </a:p>
        </p:txBody>
      </p:sp>
    </p:spTree>
    <p:extLst>
      <p:ext uri="{BB962C8B-B14F-4D97-AF65-F5344CB8AC3E}">
        <p14:creationId xmlns:p14="http://schemas.microsoft.com/office/powerpoint/2010/main" val="8856695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C00000"/>
                </a:solidFill>
              </a:rPr>
              <a:t>Confidential vs. Private Reporting Resources</a:t>
            </a:r>
            <a:endParaRPr lang="en-US" sz="2800" dirty="0">
              <a:solidFill>
                <a:srgbClr val="C00000"/>
              </a:solidFill>
            </a:endParaRPr>
          </a:p>
        </p:txBody>
      </p:sp>
      <p:sp>
        <p:nvSpPr>
          <p:cNvPr id="3" name="Content Placeholder 2"/>
          <p:cNvSpPr>
            <a:spLocks noGrp="1"/>
          </p:cNvSpPr>
          <p:nvPr>
            <p:ph sz="quarter" idx="1"/>
          </p:nvPr>
        </p:nvSpPr>
        <p:spPr/>
        <p:txBody>
          <a:bodyPr>
            <a:normAutofit fontScale="92500" lnSpcReduction="10000"/>
          </a:bodyPr>
          <a:lstStyle/>
          <a:p>
            <a:r>
              <a:rPr lang="en-US" b="1" dirty="0" smtClean="0"/>
              <a:t>Confidential:</a:t>
            </a:r>
            <a:r>
              <a:rPr lang="en-US" dirty="0"/>
              <a:t> Cannot re-disclose any information provided by a reporting </a:t>
            </a:r>
            <a:r>
              <a:rPr lang="en-US" dirty="0" smtClean="0"/>
              <a:t>individual</a:t>
            </a:r>
          </a:p>
          <a:p>
            <a:pPr lvl="1"/>
            <a:r>
              <a:rPr lang="en-US" dirty="0" smtClean="0"/>
              <a:t>Examples: Medical </a:t>
            </a:r>
            <a:r>
              <a:rPr lang="en-US" dirty="0"/>
              <a:t>providers; licensed mental health counselors; clergy; off-campus counselors and </a:t>
            </a:r>
            <a:r>
              <a:rPr lang="en-US" dirty="0" smtClean="0"/>
              <a:t>advocates</a:t>
            </a:r>
          </a:p>
          <a:p>
            <a:pPr lvl="1"/>
            <a:r>
              <a:rPr lang="en-US" dirty="0" smtClean="0"/>
              <a:t>On our campus:  Wellness Center</a:t>
            </a:r>
          </a:p>
          <a:p>
            <a:r>
              <a:rPr lang="en-US" b="1" dirty="0" smtClean="0"/>
              <a:t>Private:</a:t>
            </a:r>
            <a:r>
              <a:rPr lang="en-US" dirty="0" smtClean="0"/>
              <a:t> </a:t>
            </a:r>
            <a:r>
              <a:rPr lang="en-US" dirty="0"/>
              <a:t>Will limit disclosure as much as possible while complying with the law and SUNY Cobleskill policy, which requires notifying the Title IX Coordinator or designee of all known </a:t>
            </a:r>
            <a:r>
              <a:rPr lang="en-US" dirty="0" smtClean="0"/>
              <a:t>details</a:t>
            </a:r>
          </a:p>
          <a:p>
            <a:pPr lvl="1"/>
            <a:r>
              <a:rPr lang="en-US" dirty="0"/>
              <a:t>All SUNY Cobleskill employees besides confidential </a:t>
            </a:r>
            <a:r>
              <a:rPr lang="en-US" dirty="0" smtClean="0"/>
              <a:t>resources (Wellness Center counselors and medical professionals) including </a:t>
            </a:r>
            <a:r>
              <a:rPr lang="en-US" dirty="0"/>
              <a:t>Deans, Resident Advisors, Residence Directors, Academic Advisors, </a:t>
            </a:r>
            <a:r>
              <a:rPr lang="en-US" dirty="0" smtClean="0"/>
              <a:t>Faculty, staff, etc.</a:t>
            </a:r>
            <a:endParaRPr lang="en-US" dirty="0"/>
          </a:p>
        </p:txBody>
      </p:sp>
    </p:spTree>
    <p:extLst>
      <p:ext uri="{BB962C8B-B14F-4D97-AF65-F5344CB8AC3E}">
        <p14:creationId xmlns:p14="http://schemas.microsoft.com/office/powerpoint/2010/main" val="37624781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685800"/>
          </a:xfrm>
        </p:spPr>
        <p:txBody>
          <a:bodyPr>
            <a:noAutofit/>
          </a:bodyPr>
          <a:lstStyle/>
          <a:p>
            <a:r>
              <a:rPr lang="en-US" sz="2800" dirty="0">
                <a:solidFill>
                  <a:srgbClr val="C00000"/>
                </a:solidFill>
              </a:rPr>
              <a:t>Policy for Alcohol and/or Drug Use Amnesty in Sexual and Interpersonal Violence Cases</a:t>
            </a:r>
          </a:p>
        </p:txBody>
      </p:sp>
      <p:sp>
        <p:nvSpPr>
          <p:cNvPr id="3" name="Content Placeholder 2"/>
          <p:cNvSpPr>
            <a:spLocks noGrp="1"/>
          </p:cNvSpPr>
          <p:nvPr>
            <p:ph sz="quarter" idx="1"/>
          </p:nvPr>
        </p:nvSpPr>
        <p:spPr/>
        <p:txBody>
          <a:bodyPr>
            <a:normAutofit fontScale="77500" lnSpcReduction="20000"/>
          </a:bodyPr>
          <a:lstStyle/>
          <a:p>
            <a:r>
              <a:rPr lang="en-US" dirty="0" smtClean="0"/>
              <a:t>SUNY Cobleskill </a:t>
            </a:r>
            <a:r>
              <a:rPr lang="en-US" dirty="0"/>
              <a:t>recognizes that students who have been drinking and/or using drugs (whether such use is voluntary or involuntary) at the time </a:t>
            </a:r>
            <a:r>
              <a:rPr lang="en-US" dirty="0" smtClean="0"/>
              <a:t>of an act of violence</a:t>
            </a:r>
            <a:r>
              <a:rPr lang="en-US" dirty="0"/>
              <a:t>, including but not limited to domestic violence, dating violence, stalking, or sexual </a:t>
            </a:r>
            <a:r>
              <a:rPr lang="en-US" dirty="0" smtClean="0"/>
              <a:t>assault, may </a:t>
            </a:r>
            <a:r>
              <a:rPr lang="en-US" dirty="0"/>
              <a:t>be hesitant to report such incidents due to fear of potential consequences for their own </a:t>
            </a:r>
            <a:r>
              <a:rPr lang="en-US" dirty="0" smtClean="0"/>
              <a:t>conduct </a:t>
            </a:r>
          </a:p>
          <a:p>
            <a:r>
              <a:rPr lang="en-US" dirty="0" smtClean="0"/>
              <a:t>The College strongly </a:t>
            </a:r>
            <a:r>
              <a:rPr lang="en-US" dirty="0"/>
              <a:t>encourages students to report incidents of domestic violence, dating violence, stalking, or sexual assault to institution </a:t>
            </a:r>
            <a:r>
              <a:rPr lang="en-US" dirty="0" smtClean="0"/>
              <a:t>officials </a:t>
            </a:r>
          </a:p>
          <a:p>
            <a:r>
              <a:rPr lang="en-US" dirty="0" smtClean="0"/>
              <a:t>A </a:t>
            </a:r>
            <a:r>
              <a:rPr lang="en-US" dirty="0"/>
              <a:t>bystander acting in good faith or a reporting individual acting in good faith that discloses any incident of domestic violence, dating violence, stalking, or sexual assault to </a:t>
            </a:r>
            <a:r>
              <a:rPr lang="en-US" dirty="0" smtClean="0"/>
              <a:t>College </a:t>
            </a:r>
            <a:r>
              <a:rPr lang="en-US" dirty="0"/>
              <a:t>officials or law enforcement will not be subject to </a:t>
            </a:r>
            <a:r>
              <a:rPr lang="en-US" dirty="0" smtClean="0"/>
              <a:t>the College’s code </a:t>
            </a:r>
            <a:r>
              <a:rPr lang="en-US" dirty="0"/>
              <a:t>of conduct action for violations of alcohol and/or drug use policies occurring at or near the time of the commission of the domestic violence, dating violence, stalking, or sexual </a:t>
            </a:r>
            <a:r>
              <a:rPr lang="en-US" dirty="0" smtClean="0"/>
              <a:t>assault</a:t>
            </a:r>
            <a:endParaRPr lang="en-US" dirty="0"/>
          </a:p>
        </p:txBody>
      </p:sp>
    </p:spTree>
    <p:extLst>
      <p:ext uri="{BB962C8B-B14F-4D97-AF65-F5344CB8AC3E}">
        <p14:creationId xmlns:p14="http://schemas.microsoft.com/office/powerpoint/2010/main" val="36798591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C00000"/>
                </a:solidFill>
              </a:rPr>
              <a:t>Key Points to Remember</a:t>
            </a:r>
            <a:endParaRPr lang="en-US" sz="3600" dirty="0">
              <a:solidFill>
                <a:srgbClr val="C00000"/>
              </a:solidFill>
            </a:endParaRPr>
          </a:p>
        </p:txBody>
      </p:sp>
      <p:sp>
        <p:nvSpPr>
          <p:cNvPr id="3" name="Content Placeholder 2"/>
          <p:cNvSpPr>
            <a:spLocks noGrp="1"/>
          </p:cNvSpPr>
          <p:nvPr>
            <p:ph sz="quarter" idx="1"/>
          </p:nvPr>
        </p:nvSpPr>
        <p:spPr/>
        <p:txBody>
          <a:bodyPr>
            <a:normAutofit fontScale="92500" lnSpcReduction="20000"/>
          </a:bodyPr>
          <a:lstStyle/>
          <a:p>
            <a:r>
              <a:rPr lang="en-US" dirty="0"/>
              <a:t>The College is committed to ensuring a community that is safe for all who study, live, work and visit here</a:t>
            </a:r>
          </a:p>
          <a:p>
            <a:pPr lvl="1"/>
            <a:r>
              <a:rPr lang="en-US" dirty="0"/>
              <a:t>Comply with College policies and the law</a:t>
            </a:r>
          </a:p>
          <a:p>
            <a:pPr lvl="1"/>
            <a:r>
              <a:rPr lang="en-US" dirty="0" smtClean="0"/>
              <a:t>Be </a:t>
            </a:r>
            <a:r>
              <a:rPr lang="en-US" dirty="0"/>
              <a:t>an active </a:t>
            </a:r>
            <a:r>
              <a:rPr lang="en-US" dirty="0" smtClean="0"/>
              <a:t>bystander</a:t>
            </a:r>
          </a:p>
          <a:p>
            <a:pPr lvl="1"/>
            <a:r>
              <a:rPr lang="en-US" dirty="0"/>
              <a:t>Speak up – Say “no” or “stop” or “that’s unacceptable”</a:t>
            </a:r>
          </a:p>
          <a:p>
            <a:r>
              <a:rPr lang="en-US" dirty="0" smtClean="0"/>
              <a:t>Members </a:t>
            </a:r>
            <a:r>
              <a:rPr lang="en-US" dirty="0"/>
              <a:t>of the campus community </a:t>
            </a:r>
            <a:r>
              <a:rPr lang="en-US" sz="2400" dirty="0" smtClean="0">
                <a:solidFill>
                  <a:srgbClr val="00B050"/>
                </a:solidFill>
                <a:latin typeface="Kristen ITC" panose="03050502040202030202" pitchFamily="66" charset="0"/>
              </a:rPr>
              <a:t>(that means you!)</a:t>
            </a:r>
            <a:r>
              <a:rPr lang="en-US" dirty="0" smtClean="0">
                <a:solidFill>
                  <a:srgbClr val="00B050"/>
                </a:solidFill>
                <a:latin typeface="Kristen ITC" panose="03050502040202030202" pitchFamily="66" charset="0"/>
              </a:rPr>
              <a:t> </a:t>
            </a:r>
            <a:r>
              <a:rPr lang="en-US" dirty="0" smtClean="0"/>
              <a:t>must </a:t>
            </a:r>
            <a:r>
              <a:rPr lang="en-US" u="sng" dirty="0"/>
              <a:t>always</a:t>
            </a:r>
            <a:r>
              <a:rPr lang="en-US" dirty="0"/>
              <a:t> report </a:t>
            </a:r>
            <a:r>
              <a:rPr lang="en-US" dirty="0" smtClean="0"/>
              <a:t>incidents of sex discrimination, sexual harassment or sexual violence</a:t>
            </a:r>
          </a:p>
          <a:p>
            <a:r>
              <a:rPr lang="en-US" dirty="0" smtClean="0"/>
              <a:t>We </a:t>
            </a:r>
            <a:r>
              <a:rPr lang="en-US" dirty="0"/>
              <a:t>understand that sexual discrimination, harassment, </a:t>
            </a:r>
            <a:r>
              <a:rPr lang="en-US" dirty="0" smtClean="0"/>
              <a:t>assault or </a:t>
            </a:r>
            <a:r>
              <a:rPr lang="en-US" dirty="0"/>
              <a:t>violence may be difficult to </a:t>
            </a:r>
            <a:r>
              <a:rPr lang="en-US" dirty="0" smtClean="0"/>
              <a:t>report, </a:t>
            </a:r>
            <a:r>
              <a:rPr lang="en-US" dirty="0"/>
              <a:t>but immediate reporting allows for the best possible efforts to support the </a:t>
            </a:r>
            <a:r>
              <a:rPr lang="en-US" dirty="0" smtClean="0"/>
              <a:t>victim, investigate the claims, and to prevent a reoccurrence</a:t>
            </a:r>
            <a:endParaRPr lang="en-US" dirty="0"/>
          </a:p>
          <a:p>
            <a:endParaRPr lang="en-US" dirty="0"/>
          </a:p>
        </p:txBody>
      </p:sp>
    </p:spTree>
    <p:extLst>
      <p:ext uri="{BB962C8B-B14F-4D97-AF65-F5344CB8AC3E}">
        <p14:creationId xmlns:p14="http://schemas.microsoft.com/office/powerpoint/2010/main" val="5277439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For More Information…</a:t>
            </a:r>
            <a:endParaRPr lang="en-US" dirty="0">
              <a:solidFill>
                <a:srgbClr val="C00000"/>
              </a:solidFill>
            </a:endParaRPr>
          </a:p>
        </p:txBody>
      </p:sp>
      <p:sp>
        <p:nvSpPr>
          <p:cNvPr id="3" name="Content Placeholder 2"/>
          <p:cNvSpPr>
            <a:spLocks noGrp="1"/>
          </p:cNvSpPr>
          <p:nvPr>
            <p:ph sz="quarter"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Extensive </a:t>
            </a:r>
            <a:r>
              <a:rPr lang="en-US" dirty="0"/>
              <a:t>resources are available at:  </a:t>
            </a:r>
            <a:r>
              <a:rPr lang="en-US" sz="3200" dirty="0">
                <a:solidFill>
                  <a:schemeClr val="accent2"/>
                </a:solidFill>
              </a:rPr>
              <a:t>www.cobleskill.edu/titleix</a:t>
            </a:r>
          </a:p>
          <a:p>
            <a:pPr marL="0" indent="0">
              <a:buNone/>
            </a:pPr>
            <a:endParaRPr lang="en-US" dirty="0"/>
          </a:p>
        </p:txBody>
      </p:sp>
    </p:spTree>
    <p:extLst>
      <p:ext uri="{BB962C8B-B14F-4D97-AF65-F5344CB8AC3E}">
        <p14:creationId xmlns:p14="http://schemas.microsoft.com/office/powerpoint/2010/main" val="22558454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534400" cy="609600"/>
          </a:xfrm>
        </p:spPr>
        <p:txBody>
          <a:bodyPr>
            <a:normAutofit fontScale="90000"/>
          </a:bodyPr>
          <a:lstStyle/>
          <a:p>
            <a:r>
              <a:rPr lang="en-US" dirty="0" smtClean="0">
                <a:solidFill>
                  <a:schemeClr val="accent1">
                    <a:lumMod val="75000"/>
                  </a:schemeClr>
                </a:solidFill>
              </a:rPr>
              <a:t>SUNY Cobleskill </a:t>
            </a:r>
            <a:br>
              <a:rPr lang="en-US" dirty="0" smtClean="0">
                <a:solidFill>
                  <a:schemeClr val="accent1">
                    <a:lumMod val="75000"/>
                  </a:schemeClr>
                </a:solidFill>
              </a:rPr>
            </a:br>
            <a:r>
              <a:rPr lang="en-US" dirty="0" smtClean="0">
                <a:solidFill>
                  <a:schemeClr val="accent1">
                    <a:lumMod val="75000"/>
                  </a:schemeClr>
                </a:solidFill>
              </a:rPr>
              <a:t>Non-discrimination Statement</a:t>
            </a:r>
            <a:endParaRPr lang="en-US" dirty="0">
              <a:solidFill>
                <a:schemeClr val="accent1">
                  <a:lumMod val="75000"/>
                </a:schemeClr>
              </a:solidFill>
            </a:endParaRPr>
          </a:p>
        </p:txBody>
      </p:sp>
      <p:sp>
        <p:nvSpPr>
          <p:cNvPr id="3" name="Content Placeholder 2"/>
          <p:cNvSpPr>
            <a:spLocks noGrp="1"/>
          </p:cNvSpPr>
          <p:nvPr>
            <p:ph sz="quarter" idx="1"/>
          </p:nvPr>
        </p:nvSpPr>
        <p:spPr/>
        <p:txBody>
          <a:bodyPr>
            <a:normAutofit fontScale="92500" lnSpcReduction="10000"/>
          </a:bodyPr>
          <a:lstStyle/>
          <a:p>
            <a:r>
              <a:rPr lang="en-US" b="1" dirty="0" smtClean="0"/>
              <a:t>We comply with the law</a:t>
            </a:r>
          </a:p>
          <a:p>
            <a:pPr lvl="1"/>
            <a:r>
              <a:rPr lang="en-US" dirty="0" smtClean="0"/>
              <a:t>Title </a:t>
            </a:r>
            <a:r>
              <a:rPr lang="en-US" dirty="0"/>
              <a:t>IX of the Education Amendments of 1972, Section 504 of the Rehabilitation Act of 1973, Title VI and VII of the Civil Rights Act of 1964, the Americans with Disabilities Act, New York State Human Rights Law and other federal, state, and local </a:t>
            </a:r>
            <a:r>
              <a:rPr lang="en-US" dirty="0" smtClean="0"/>
              <a:t>laws</a:t>
            </a:r>
          </a:p>
          <a:p>
            <a:r>
              <a:rPr lang="en-US" b="1" dirty="0" smtClean="0"/>
              <a:t>We don’t discriminate</a:t>
            </a:r>
          </a:p>
          <a:p>
            <a:pPr lvl="1"/>
            <a:r>
              <a:rPr lang="en-US" dirty="0" smtClean="0"/>
              <a:t>Race</a:t>
            </a:r>
            <a:r>
              <a:rPr lang="en-US" dirty="0"/>
              <a:t>, color, national origin, religion, creed, age, disability, sex, gender identity, sexual orientation, familial status, pregnancy, predisposing genetic characteristics, military status, domestic violence victim status, or criminal </a:t>
            </a:r>
            <a:r>
              <a:rPr lang="en-US" dirty="0" smtClean="0"/>
              <a:t>conviction </a:t>
            </a:r>
          </a:p>
          <a:p>
            <a:r>
              <a:rPr lang="en-US" b="1" dirty="0" smtClean="0"/>
              <a:t>This </a:t>
            </a:r>
            <a:r>
              <a:rPr lang="en-US" b="1" dirty="0"/>
              <a:t>includes, but is not limited </a:t>
            </a:r>
            <a:r>
              <a:rPr lang="en-US" b="1" dirty="0" smtClean="0"/>
              <a:t>to </a:t>
            </a:r>
          </a:p>
          <a:p>
            <a:pPr lvl="1"/>
            <a:r>
              <a:rPr lang="en-US" dirty="0" smtClean="0"/>
              <a:t>All terms </a:t>
            </a:r>
            <a:r>
              <a:rPr lang="en-US" dirty="0"/>
              <a:t>and conditions of employment, educational status, and access to college programs and </a:t>
            </a:r>
            <a:r>
              <a:rPr lang="en-US" dirty="0" smtClean="0"/>
              <a:t>activities </a:t>
            </a:r>
            <a:endParaRPr lang="en-US" dirty="0"/>
          </a:p>
        </p:txBody>
      </p:sp>
    </p:spTree>
    <p:extLst>
      <p:ext uri="{BB962C8B-B14F-4D97-AF65-F5344CB8AC3E}">
        <p14:creationId xmlns:p14="http://schemas.microsoft.com/office/powerpoint/2010/main" val="23664178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lumMod val="75000"/>
                  </a:schemeClr>
                </a:solidFill>
              </a:rPr>
              <a:t>Contact Information</a:t>
            </a:r>
            <a:endParaRPr lang="en-US" dirty="0">
              <a:solidFill>
                <a:schemeClr val="accent1">
                  <a:lumMod val="75000"/>
                </a:schemeClr>
              </a:solidFill>
            </a:endParaRPr>
          </a:p>
        </p:txBody>
      </p:sp>
      <p:sp>
        <p:nvSpPr>
          <p:cNvPr id="3" name="Content Placeholder 2"/>
          <p:cNvSpPr>
            <a:spLocks noGrp="1"/>
          </p:cNvSpPr>
          <p:nvPr>
            <p:ph sz="quarter" idx="1"/>
          </p:nvPr>
        </p:nvSpPr>
        <p:spPr/>
        <p:txBody>
          <a:bodyPr>
            <a:normAutofit/>
          </a:bodyPr>
          <a:lstStyle/>
          <a:p>
            <a:endParaRPr lang="en-US" dirty="0" smtClean="0"/>
          </a:p>
          <a:p>
            <a:r>
              <a:rPr lang="en-US" dirty="0" smtClean="0"/>
              <a:t>Questions </a:t>
            </a:r>
            <a:r>
              <a:rPr lang="en-US" dirty="0"/>
              <a:t>or concerns regarding Title </a:t>
            </a:r>
            <a:r>
              <a:rPr lang="en-US" dirty="0" smtClean="0"/>
              <a:t>IX or </a:t>
            </a:r>
            <a:r>
              <a:rPr lang="en-US" dirty="0"/>
              <a:t>any other aspects of SUNY </a:t>
            </a:r>
            <a:r>
              <a:rPr lang="en-US" dirty="0" smtClean="0"/>
              <a:t>Cobleskill's non-discrimination policies: </a:t>
            </a:r>
          </a:p>
          <a:p>
            <a:pPr marL="800100" lvl="2" indent="0" algn="ctr">
              <a:buNone/>
            </a:pPr>
            <a:r>
              <a:rPr lang="en-US" dirty="0" smtClean="0"/>
              <a:t>Lynn </a:t>
            </a:r>
            <a:r>
              <a:rPr lang="en-US" dirty="0"/>
              <a:t>Berger, </a:t>
            </a:r>
            <a:r>
              <a:rPr lang="en-US" dirty="0" smtClean="0"/>
              <a:t>Director of Human Resources and Affirmative </a:t>
            </a:r>
            <a:r>
              <a:rPr lang="en-US" dirty="0"/>
              <a:t>Action </a:t>
            </a:r>
            <a:r>
              <a:rPr lang="en-US" dirty="0" smtClean="0"/>
              <a:t>(Title IX Coordinator) </a:t>
            </a:r>
          </a:p>
          <a:p>
            <a:pPr marL="800100" lvl="2" indent="0" algn="ctr">
              <a:buNone/>
            </a:pPr>
            <a:r>
              <a:rPr lang="en-US" dirty="0" smtClean="0"/>
              <a:t>Knapp Hall 123 / 518-255-5465 / </a:t>
            </a:r>
            <a:r>
              <a:rPr lang="en-US" dirty="0" smtClean="0">
                <a:hlinkClick r:id="rId2"/>
              </a:rPr>
              <a:t>bergerla@cobleskill.edu</a:t>
            </a:r>
            <a:r>
              <a:rPr lang="en-US" b="1" dirty="0"/>
              <a:t/>
            </a:r>
            <a:br>
              <a:rPr lang="en-US" b="1" dirty="0"/>
            </a:br>
            <a:endParaRPr lang="en-US" b="1" dirty="0" smtClean="0"/>
          </a:p>
          <a:p>
            <a:endParaRPr lang="en-US" dirty="0"/>
          </a:p>
        </p:txBody>
      </p:sp>
    </p:spTree>
    <p:extLst>
      <p:ext uri="{BB962C8B-B14F-4D97-AF65-F5344CB8AC3E}">
        <p14:creationId xmlns:p14="http://schemas.microsoft.com/office/powerpoint/2010/main" val="3628135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C00000"/>
                </a:solidFill>
              </a:rPr>
              <a:t>New York Times – </a:t>
            </a:r>
            <a:r>
              <a:rPr lang="en-US" dirty="0" smtClean="0">
                <a:solidFill>
                  <a:srgbClr val="C00000"/>
                </a:solidFill>
              </a:rPr>
              <a:t>July </a:t>
            </a:r>
            <a:r>
              <a:rPr lang="en-US" dirty="0">
                <a:solidFill>
                  <a:srgbClr val="C00000"/>
                </a:solidFill>
              </a:rPr>
              <a:t>8, 2015</a:t>
            </a:r>
          </a:p>
        </p:txBody>
      </p:sp>
      <p:sp>
        <p:nvSpPr>
          <p:cNvPr id="3" name="Content Placeholder 2"/>
          <p:cNvSpPr>
            <a:spLocks noGrp="1"/>
          </p:cNvSpPr>
          <p:nvPr>
            <p:ph sz="quarter" idx="1"/>
          </p:nvPr>
        </p:nvSpPr>
        <p:spPr/>
        <p:txBody>
          <a:bodyPr>
            <a:normAutofit/>
          </a:bodyPr>
          <a:lstStyle/>
          <a:p>
            <a:pPr marL="0" indent="0" algn="ctr">
              <a:buNone/>
            </a:pPr>
            <a:r>
              <a:rPr lang="en-US" sz="3200" b="1" dirty="0"/>
              <a:t>All NY Colleges to Adopt 'Yes Means Yes' Sex Assault </a:t>
            </a:r>
            <a:r>
              <a:rPr lang="en-US" sz="3200" b="1" dirty="0" smtClean="0"/>
              <a:t>Policy</a:t>
            </a:r>
          </a:p>
          <a:p>
            <a:pPr marL="0" indent="0">
              <a:buNone/>
            </a:pPr>
            <a:r>
              <a:rPr lang="en-US" dirty="0"/>
              <a:t>Legislation requiring universities in New York state to adopt a uniform affirmative sexual consent policy was signed by Governor Andrew Cuomo on Tuesday.</a:t>
            </a:r>
          </a:p>
          <a:p>
            <a:pPr marL="0" indent="0">
              <a:buNone/>
            </a:pPr>
            <a:r>
              <a:rPr lang="en-US" dirty="0"/>
              <a:t>The so-called "yes means yes" standard defines sexual consent between people as an affirmative, conscious and voluntary understanding to engage in sexual activity. It is part of a nationwide movement aimed at curbing sexual assaults on college campuses.</a:t>
            </a:r>
          </a:p>
          <a:p>
            <a:endParaRPr lang="en-US" dirty="0"/>
          </a:p>
        </p:txBody>
      </p:sp>
    </p:spTree>
    <p:extLst>
      <p:ext uri="{BB962C8B-B14F-4D97-AF65-F5344CB8AC3E}">
        <p14:creationId xmlns:p14="http://schemas.microsoft.com/office/powerpoint/2010/main" val="3649976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772400" cy="685800"/>
          </a:xfrm>
        </p:spPr>
        <p:txBody>
          <a:bodyPr>
            <a:normAutofit/>
          </a:bodyPr>
          <a:lstStyle/>
          <a:p>
            <a:r>
              <a:rPr lang="en-US" sz="3600" dirty="0" smtClean="0">
                <a:solidFill>
                  <a:srgbClr val="C00000"/>
                </a:solidFill>
              </a:rPr>
              <a:t>What is Title IX?</a:t>
            </a:r>
            <a:endParaRPr lang="en-US" sz="3600" dirty="0">
              <a:solidFill>
                <a:srgbClr val="C00000"/>
              </a:solidFill>
            </a:endParaRPr>
          </a:p>
        </p:txBody>
      </p:sp>
      <p:sp>
        <p:nvSpPr>
          <p:cNvPr id="3" name="Content Placeholder 2"/>
          <p:cNvSpPr>
            <a:spLocks noGrp="1"/>
          </p:cNvSpPr>
          <p:nvPr>
            <p:ph sz="quarter" idx="1"/>
          </p:nvPr>
        </p:nvSpPr>
        <p:spPr/>
        <p:txBody>
          <a:bodyPr/>
          <a:lstStyle/>
          <a:p>
            <a:r>
              <a:rPr lang="en-US" dirty="0"/>
              <a:t>Title IX of the Education Amendments of 1972 prohibits sex discrimination in educational programs and activities </a:t>
            </a:r>
          </a:p>
          <a:p>
            <a:pPr lvl="1"/>
            <a:r>
              <a:rPr lang="en-US" i="1" dirty="0"/>
              <a:t>“No person in the United States shall, on the basis of sex, be excluded from participation in, be denied the benefits of, or be subjected to discrimination under any education program or activity receiving Federal financial assistance” </a:t>
            </a:r>
            <a:endParaRPr lang="en-US" dirty="0"/>
          </a:p>
          <a:p>
            <a:endParaRPr lang="en-US" dirty="0"/>
          </a:p>
        </p:txBody>
      </p:sp>
    </p:spTree>
    <p:extLst>
      <p:ext uri="{BB962C8B-B14F-4D97-AF65-F5344CB8AC3E}">
        <p14:creationId xmlns:p14="http://schemas.microsoft.com/office/powerpoint/2010/main" val="3361133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What Does Title IX </a:t>
            </a:r>
            <a:r>
              <a:rPr lang="en-US" dirty="0" smtClean="0">
                <a:solidFill>
                  <a:srgbClr val="C00000"/>
                </a:solidFill>
              </a:rPr>
              <a:t>Address?</a:t>
            </a:r>
            <a:endParaRPr lang="en-US" dirty="0">
              <a:solidFill>
                <a:srgbClr val="C00000"/>
              </a:solidFill>
            </a:endParaRPr>
          </a:p>
        </p:txBody>
      </p:sp>
      <p:sp>
        <p:nvSpPr>
          <p:cNvPr id="3" name="Content Placeholder 2"/>
          <p:cNvSpPr>
            <a:spLocks noGrp="1"/>
          </p:cNvSpPr>
          <p:nvPr>
            <p:ph sz="quarter" idx="1"/>
          </p:nvPr>
        </p:nvSpPr>
        <p:spPr/>
        <p:txBody>
          <a:bodyPr>
            <a:normAutofit/>
          </a:bodyPr>
          <a:lstStyle/>
          <a:p>
            <a:r>
              <a:rPr lang="en-US" dirty="0"/>
              <a:t>Sex discrimination </a:t>
            </a:r>
          </a:p>
          <a:p>
            <a:pPr lvl="1"/>
            <a:r>
              <a:rPr lang="en-US" dirty="0"/>
              <a:t>Unequal pay based on gender</a:t>
            </a:r>
          </a:p>
          <a:p>
            <a:pPr lvl="1"/>
            <a:r>
              <a:rPr lang="en-US" dirty="0"/>
              <a:t>Discrimination on the basis of pregnancy</a:t>
            </a:r>
          </a:p>
          <a:p>
            <a:pPr lvl="1"/>
            <a:r>
              <a:rPr lang="en-US" dirty="0"/>
              <a:t>Unequal distribution of athletic funds</a:t>
            </a:r>
          </a:p>
          <a:p>
            <a:pPr lvl="1"/>
            <a:r>
              <a:rPr lang="en-US" dirty="0"/>
              <a:t>Unequal admissions and financial aid practices</a:t>
            </a:r>
          </a:p>
          <a:p>
            <a:pPr lvl="1"/>
            <a:r>
              <a:rPr lang="en-US" dirty="0"/>
              <a:t>All forms of sexual harassment, including verbal sexual harassment, and sexual violence </a:t>
            </a:r>
            <a:r>
              <a:rPr lang="en-US" u="sng" dirty="0"/>
              <a:t>by</a:t>
            </a:r>
            <a:r>
              <a:rPr lang="en-US" b="1" dirty="0"/>
              <a:t> </a:t>
            </a:r>
            <a:r>
              <a:rPr lang="en-US" dirty="0"/>
              <a:t>employees, students, or third parties </a:t>
            </a:r>
            <a:r>
              <a:rPr lang="en-US" u="sng" dirty="0"/>
              <a:t>against</a:t>
            </a:r>
            <a:r>
              <a:rPr lang="en-US" b="1" dirty="0"/>
              <a:t> </a:t>
            </a:r>
            <a:r>
              <a:rPr lang="en-US" dirty="0"/>
              <a:t>employees, students, or third parties</a:t>
            </a:r>
          </a:p>
          <a:p>
            <a:pPr lvl="2"/>
            <a:r>
              <a:rPr lang="en-US" i="1" dirty="0" smtClean="0"/>
              <a:t>Whether </a:t>
            </a:r>
            <a:r>
              <a:rPr lang="en-US" i="1" dirty="0"/>
              <a:t>or not </a:t>
            </a:r>
            <a:r>
              <a:rPr lang="en-US" dirty="0"/>
              <a:t>the incidents of harassment occur on the College campus and </a:t>
            </a:r>
            <a:r>
              <a:rPr lang="en-US" i="1" dirty="0"/>
              <a:t>whether or not</a:t>
            </a:r>
            <a:r>
              <a:rPr lang="en-US" dirty="0"/>
              <a:t> the incidents occur during working hours </a:t>
            </a:r>
          </a:p>
          <a:p>
            <a:endParaRPr lang="en-US" dirty="0"/>
          </a:p>
        </p:txBody>
      </p:sp>
    </p:spTree>
    <p:extLst>
      <p:ext uri="{BB962C8B-B14F-4D97-AF65-F5344CB8AC3E}">
        <p14:creationId xmlns:p14="http://schemas.microsoft.com/office/powerpoint/2010/main" val="1322902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C00000"/>
                </a:solidFill>
              </a:rPr>
              <a:t>What Does This Mean for Us?</a:t>
            </a:r>
          </a:p>
        </p:txBody>
      </p:sp>
      <p:sp>
        <p:nvSpPr>
          <p:cNvPr id="3" name="Content Placeholder 2"/>
          <p:cNvSpPr>
            <a:spLocks noGrp="1"/>
          </p:cNvSpPr>
          <p:nvPr>
            <p:ph sz="quarter" idx="1"/>
          </p:nvPr>
        </p:nvSpPr>
        <p:spPr/>
        <p:txBody>
          <a:bodyPr>
            <a:normAutofit lnSpcReduction="10000"/>
          </a:bodyPr>
          <a:lstStyle/>
          <a:p>
            <a:r>
              <a:rPr lang="en-US" dirty="0"/>
              <a:t>The College has a duty to promptly respond to complaints of sexual harassment and sexual violence in a way that limits its effects and prevents its recurrence </a:t>
            </a:r>
          </a:p>
          <a:p>
            <a:r>
              <a:rPr lang="en-US" dirty="0"/>
              <a:t>Victims of sexual harassment or sexual violence might be faculty, staff, students, or third parties </a:t>
            </a:r>
          </a:p>
          <a:p>
            <a:pPr lvl="1"/>
            <a:r>
              <a:rPr lang="en-US" dirty="0"/>
              <a:t>Similarly, the accused may be from any of those groups </a:t>
            </a:r>
          </a:p>
          <a:p>
            <a:r>
              <a:rPr lang="en-US" dirty="0"/>
              <a:t>Victims and alleged perpetrators can be male or female </a:t>
            </a:r>
          </a:p>
          <a:p>
            <a:pPr lvl="1"/>
            <a:r>
              <a:rPr lang="en-US" dirty="0"/>
              <a:t>Harassment can take place between two individuals of the same sex </a:t>
            </a:r>
          </a:p>
          <a:p>
            <a:endParaRPr lang="en-US" dirty="0"/>
          </a:p>
        </p:txBody>
      </p:sp>
    </p:spTree>
    <p:extLst>
      <p:ext uri="{BB962C8B-B14F-4D97-AF65-F5344CB8AC3E}">
        <p14:creationId xmlns:p14="http://schemas.microsoft.com/office/powerpoint/2010/main" val="2332246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What Should I Report?</a:t>
            </a:r>
          </a:p>
        </p:txBody>
      </p:sp>
      <p:sp>
        <p:nvSpPr>
          <p:cNvPr id="3" name="Content Placeholder 2"/>
          <p:cNvSpPr>
            <a:spLocks noGrp="1"/>
          </p:cNvSpPr>
          <p:nvPr>
            <p:ph sz="quarter" idx="1"/>
          </p:nvPr>
        </p:nvSpPr>
        <p:spPr/>
        <p:txBody>
          <a:bodyPr/>
          <a:lstStyle/>
          <a:p>
            <a:r>
              <a:rPr lang="en-US" dirty="0"/>
              <a:t>Any observed, experienced, or known sex discrimination, including sexual harassment and sexual violence </a:t>
            </a:r>
          </a:p>
          <a:p>
            <a:pPr lvl="1"/>
            <a:r>
              <a:rPr lang="en-US" dirty="0"/>
              <a:t>Doesn’t matter if it occurred on-campus, off-campus, at a nearby private college campus, on spring break in Mexico, last week, or two years ago </a:t>
            </a:r>
          </a:p>
        </p:txBody>
      </p:sp>
    </p:spTree>
    <p:extLst>
      <p:ext uri="{BB962C8B-B14F-4D97-AF65-F5344CB8AC3E}">
        <p14:creationId xmlns:p14="http://schemas.microsoft.com/office/powerpoint/2010/main" val="3230335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Who Needs to Report?</a:t>
            </a:r>
          </a:p>
        </p:txBody>
      </p:sp>
      <p:sp>
        <p:nvSpPr>
          <p:cNvPr id="3" name="Content Placeholder 2"/>
          <p:cNvSpPr>
            <a:spLocks noGrp="1"/>
          </p:cNvSpPr>
          <p:nvPr>
            <p:ph sz="quarter" idx="1"/>
          </p:nvPr>
        </p:nvSpPr>
        <p:spPr/>
        <p:txBody>
          <a:bodyPr/>
          <a:lstStyle/>
          <a:p>
            <a:r>
              <a:rPr lang="en-US" u="sng" dirty="0"/>
              <a:t>Anyone</a:t>
            </a:r>
            <a:r>
              <a:rPr lang="en-US" b="1" dirty="0"/>
              <a:t> </a:t>
            </a:r>
            <a:r>
              <a:rPr lang="en-US" dirty="0"/>
              <a:t>who experiences, observes, or hears about an incident of sexual harassment or sex discrimination should report it to the Title IX Coordinator or another campus official as soon as possible </a:t>
            </a:r>
          </a:p>
          <a:p>
            <a:pPr lvl="1"/>
            <a:r>
              <a:rPr lang="en-US" dirty="0"/>
              <a:t>This includes deans, department chairs, faculty, staff, students, and third parties </a:t>
            </a:r>
            <a:endParaRPr lang="en-US" dirty="0" smtClean="0"/>
          </a:p>
          <a:p>
            <a:pPr lvl="1"/>
            <a:r>
              <a:rPr lang="en-US" sz="2000" dirty="0" smtClean="0">
                <a:solidFill>
                  <a:srgbClr val="00B050"/>
                </a:solidFill>
                <a:latin typeface="Kristen ITC" panose="03050502040202030202" pitchFamily="66" charset="0"/>
              </a:rPr>
              <a:t>It </a:t>
            </a:r>
            <a:r>
              <a:rPr lang="en-US" sz="2000" dirty="0">
                <a:solidFill>
                  <a:srgbClr val="00B050"/>
                </a:solidFill>
                <a:latin typeface="Kristen ITC" panose="03050502040202030202" pitchFamily="66" charset="0"/>
              </a:rPr>
              <a:t>means you</a:t>
            </a:r>
            <a:r>
              <a:rPr lang="en-US" sz="2000" dirty="0" smtClean="0">
                <a:solidFill>
                  <a:srgbClr val="00B050"/>
                </a:solidFill>
                <a:latin typeface="Kristen ITC" panose="03050502040202030202" pitchFamily="66" charset="0"/>
              </a:rPr>
              <a:t>!</a:t>
            </a:r>
            <a:endParaRPr lang="en-US" dirty="0"/>
          </a:p>
        </p:txBody>
      </p:sp>
    </p:spTree>
    <p:extLst>
      <p:ext uri="{BB962C8B-B14F-4D97-AF65-F5344CB8AC3E}">
        <p14:creationId xmlns:p14="http://schemas.microsoft.com/office/powerpoint/2010/main" val="10992947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2359</TotalTime>
  <Words>3139</Words>
  <Application>Microsoft Office PowerPoint</Application>
  <PresentationFormat>On-screen Show (4:3)</PresentationFormat>
  <Paragraphs>232</Paragraphs>
  <Slides>36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Aharoni</vt:lpstr>
      <vt:lpstr>Bella Donna</vt:lpstr>
      <vt:lpstr>Calibri</vt:lpstr>
      <vt:lpstr>Georgia</vt:lpstr>
      <vt:lpstr>Kristen ITC</vt:lpstr>
      <vt:lpstr>Wingdings</vt:lpstr>
      <vt:lpstr>Wingdings 2</vt:lpstr>
      <vt:lpstr>Civic</vt:lpstr>
      <vt:lpstr>Preventing Sexual Violence, Harassment and Discrimination</vt:lpstr>
      <vt:lpstr>Why Are We Here?</vt:lpstr>
      <vt:lpstr>New York Times – October 2, 2014</vt:lpstr>
      <vt:lpstr>New York Times – July 8, 2015</vt:lpstr>
      <vt:lpstr>What is Title IX?</vt:lpstr>
      <vt:lpstr>What Does Title IX Address?</vt:lpstr>
      <vt:lpstr>What Does This Mean for Us?</vt:lpstr>
      <vt:lpstr>What Should I Report?</vt:lpstr>
      <vt:lpstr>Who Needs to Report?</vt:lpstr>
      <vt:lpstr>Who Do I Tell?</vt:lpstr>
      <vt:lpstr>What Is a Title IX Coordinator?</vt:lpstr>
      <vt:lpstr>What Is Sexual Harassment?</vt:lpstr>
      <vt:lpstr>Why Can’t the Supervisor or Professor or RA Just “Handle It”? </vt:lpstr>
      <vt:lpstr> New York Times – October 28, 2013 </vt:lpstr>
      <vt:lpstr>New York Times – March 24, 2017</vt:lpstr>
      <vt:lpstr>How About I Just Tell the Police?</vt:lpstr>
      <vt:lpstr>Worst Case Scenario</vt:lpstr>
      <vt:lpstr>What is VAWA?</vt:lpstr>
      <vt:lpstr> VAWA Definitions of Sex Crimes</vt:lpstr>
      <vt:lpstr>VAWA Required Definitions for Student Conduct Codes </vt:lpstr>
      <vt:lpstr> Washington Post – August 30, 2012</vt:lpstr>
      <vt:lpstr>Associated Press - August 5, 2014 </vt:lpstr>
      <vt:lpstr>  New York Daily News - January 19, 2016</vt:lpstr>
      <vt:lpstr>What is Domestic/Dating Abuse?</vt:lpstr>
      <vt:lpstr>Affirmative Consent –  “You Know It When You Hear It!”</vt:lpstr>
      <vt:lpstr>Affirmative Consent Definition</vt:lpstr>
      <vt:lpstr>More About Affirmative Consent</vt:lpstr>
      <vt:lpstr>Tea Analogy</vt:lpstr>
      <vt:lpstr>Student’s Bill of Rights</vt:lpstr>
      <vt:lpstr>Reporting Options</vt:lpstr>
      <vt:lpstr>Confidential vs. Private Reporting Resources</vt:lpstr>
      <vt:lpstr>Policy for Alcohol and/or Drug Use Amnesty in Sexual and Interpersonal Violence Cases</vt:lpstr>
      <vt:lpstr>Key Points to Remember</vt:lpstr>
      <vt:lpstr>For More Information…</vt:lpstr>
      <vt:lpstr>SUNY Cobleskill  Non-discrimination Statement</vt:lpstr>
      <vt:lpstr>Contact Information</vt:lpstr>
    </vt:vector>
  </TitlesOfParts>
  <Company>SUNY Cobleskill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Berger, Lynn A</cp:lastModifiedBy>
  <cp:revision>152</cp:revision>
  <cp:lastPrinted>2014-12-30T23:30:44Z</cp:lastPrinted>
  <dcterms:created xsi:type="dcterms:W3CDTF">2014-05-13T19:33:52Z</dcterms:created>
  <dcterms:modified xsi:type="dcterms:W3CDTF">2017-07-31T15:48:48Z</dcterms:modified>
</cp:coreProperties>
</file>